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6" r:id="rId23"/>
    <p:sldId id="287" r:id="rId24"/>
    <p:sldId id="288" r:id="rId25"/>
    <p:sldId id="280" r:id="rId26"/>
    <p:sldId id="281" r:id="rId27"/>
    <p:sldId id="282" r:id="rId28"/>
    <p:sldId id="283" r:id="rId29"/>
    <p:sldId id="284" r:id="rId30"/>
    <p:sldId id="285" r:id="rId31"/>
  </p:sldIdLst>
  <p:sldSz cx="104394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1042"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5854C-7A8B-436E-99E3-296ECE247194}" type="datetimeFigureOut">
              <a:rPr lang="de-CH" smtClean="0"/>
              <a:t>20.11.2017</a:t>
            </a:fld>
            <a:endParaRPr lang="de-CH"/>
          </a:p>
        </p:txBody>
      </p:sp>
      <p:sp>
        <p:nvSpPr>
          <p:cNvPr id="4" name="Folienbildplatzhalter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A8361-F4FA-41EF-AEAC-60AA08D8C2DF}" type="slidenum">
              <a:rPr lang="de-CH" smtClean="0"/>
              <a:t>‹Nr.›</a:t>
            </a:fld>
            <a:endParaRPr lang="de-CH"/>
          </a:p>
        </p:txBody>
      </p:sp>
    </p:spTree>
    <p:extLst>
      <p:ext uri="{BB962C8B-B14F-4D97-AF65-F5344CB8AC3E}">
        <p14:creationId xmlns:p14="http://schemas.microsoft.com/office/powerpoint/2010/main" val="358775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cbi.nlm.nih.gov/pubmed/?term=Al-Habeeb%20TA%5bauth%5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herai.org.uk/film-sales"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therai.org.uk/fs/film-prices/film-and-video-hire/" TargetMode="External"/><Relationship Id="rId4" Type="http://schemas.openxmlformats.org/officeDocument/2006/relationships/hyperlink" Target="http://www.therai.org.uk/fs/film-prices/general-collectio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edia-cdn.sueddeutsche.de/image/sz.1.3387961/860x860?v=1487607116000&amp;method=resiz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sueddeutsche.de/panorama/exorzismus-prozess-sie-hatte-angst-und-murmelte-unverstaendliches-1.3250742" TargetMode="External"/><Relationship Id="rId4" Type="http://schemas.openxmlformats.org/officeDocument/2006/relationships/hyperlink" Target="http://www.sueddeutsche.de/thema/Exorzismu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5B35A4-0D70-42DC-9845-CB83C0B3C463}" type="slidenum">
              <a:rPr lang="de-DE" altLang="en-US"/>
              <a:pPr eaLnBrk="1" hangingPunct="1"/>
              <a:t>3</a:t>
            </a:fld>
            <a:endParaRPr lang="de-DE"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lnSpc>
                <a:spcPct val="140000"/>
              </a:lnSpc>
            </a:pPr>
            <a:r>
              <a:rPr lang="de-CH" altLang="en-US">
                <a:latin typeface="Arial" panose="020B0604020202020204" pitchFamily="34" charset="0"/>
              </a:rPr>
              <a:t>Im April war ich mit meiner Mutter in einer "</a:t>
            </a:r>
            <a:r>
              <a:rPr lang="de-CH" altLang="en-US" u="sng">
                <a:latin typeface="Arial" panose="020B0604020202020204" pitchFamily="34" charset="0"/>
              </a:rPr>
              <a:t>Befreiungsseelsorge</a:t>
            </a:r>
            <a:r>
              <a:rPr lang="de-CH" altLang="en-US">
                <a:latin typeface="Arial" panose="020B0604020202020204" pitchFamily="34" charset="0"/>
              </a:rPr>
              <a:t>". Nachdem ich einen kurzen Abriss meiner Krankheitsgeschichte gegeben hatte, kamen die Vorwürfe gleich eimerweise. Die so genannten Befreiungsseelsorger haben mir gesagt, dass ich grosse Schuld auf mich geladen habe (vor allem wegen meinen immer wieder kommenden Suizidgedanken), dass sie nicht mit mir um Befreiung beten würden, solange ich noch Medikamente habe und mich Gott auch nicht heilen würde, wenn ich nicht mache, was sie mir sagen. </a:t>
            </a:r>
          </a:p>
          <a:p>
            <a:pPr eaLnBrk="1" hangingPunct="1">
              <a:lnSpc>
                <a:spcPct val="140000"/>
              </a:lnSpc>
            </a:pPr>
            <a:r>
              <a:rPr lang="de-CH" altLang="en-US">
                <a:latin typeface="Arial" panose="020B0604020202020204" pitchFamily="34" charset="0"/>
              </a:rPr>
              <a:t>Mir war, als hätte jemand in einer riesigen Wunde herumgestochert, die langsam am verheilen war, innerlich habe ich nur noch geschrieen. Manchmal würde ich am liebsten meinen Glauben irgendwo in einen Kasten sperren, aber ich weiss, dass ich nie von Gott loskommen werde. Neben meinem Lebenskampf bringt für mich auch der christliche Glaube sehr viel an Last mit sich (Schuldgefühle, gegen den Strom schwimmen, Angst verdammt zu werden, etc.). </a:t>
            </a:r>
          </a:p>
          <a:p>
            <a:pPr eaLnBrk="1" hangingPunct="1">
              <a:lnSpc>
                <a:spcPct val="140000"/>
              </a:lnSpc>
            </a:pPr>
            <a:endParaRPr lang="de-CH" altLang="en-US">
              <a:latin typeface="Arial" panose="020B0604020202020204" pitchFamily="34" charset="0"/>
            </a:endParaRPr>
          </a:p>
          <a:p>
            <a:pPr lvl="3" eaLnBrk="1" hangingPunct="1">
              <a:lnSpc>
                <a:spcPct val="140000"/>
              </a:lnSpc>
            </a:pPr>
            <a:r>
              <a:rPr lang="de-CH" altLang="en-US">
                <a:latin typeface="Arial" panose="020B0604020202020204" pitchFamily="34" charset="0"/>
              </a:rPr>
              <a:t>aus einem Brief 2002</a:t>
            </a:r>
          </a:p>
          <a:p>
            <a:pPr eaLnBrk="1" hangingPunct="1"/>
            <a:endParaRPr lang="de-CH" altLang="en-US">
              <a:latin typeface="Arial" panose="020B0604020202020204" pitchFamily="34" charset="0"/>
            </a:endParaRPr>
          </a:p>
        </p:txBody>
      </p:sp>
    </p:spTree>
    <p:extLst>
      <p:ext uri="{BB962C8B-B14F-4D97-AF65-F5344CB8AC3E}">
        <p14:creationId xmlns:p14="http://schemas.microsoft.com/office/powerpoint/2010/main" val="4245884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lienbildplatzhalter 1"/>
          <p:cNvSpPr>
            <a:spLocks noGrp="1" noRot="1" noChangeAspect="1" noTextEdit="1"/>
          </p:cNvSpPr>
          <p:nvPr>
            <p:ph type="sldImg"/>
          </p:nvPr>
        </p:nvSpPr>
        <p:spPr>
          <a:ln/>
        </p:spPr>
      </p:sp>
      <p:sp>
        <p:nvSpPr>
          <p:cNvPr id="94211" name="Notizenplatzhalter 2"/>
          <p:cNvSpPr>
            <a:spLocks noGrp="1"/>
          </p:cNvSpPr>
          <p:nvPr>
            <p:ph type="body" idx="1"/>
          </p:nvPr>
        </p:nvSpPr>
        <p:spPr>
          <a:noFill/>
        </p:spPr>
        <p:txBody>
          <a:bodyPr/>
          <a:lstStyle/>
          <a:p>
            <a:r>
              <a:rPr lang="en-US" altLang="en-US">
                <a:latin typeface="Arial" panose="020B0604020202020204" pitchFamily="34" charset="0"/>
              </a:rPr>
              <a:t>J Family Community Med. 2003 Sep-Dec; 10(3): 31–38. </a:t>
            </a:r>
            <a:endParaRPr lang="de-CH" altLang="en-US">
              <a:latin typeface="Arial" panose="020B0604020202020204" pitchFamily="34" charset="0"/>
            </a:endParaRPr>
          </a:p>
          <a:p>
            <a:r>
              <a:rPr lang="en-US" altLang="en-US" b="1">
                <a:latin typeface="Arial" panose="020B0604020202020204" pitchFamily="34" charset="0"/>
              </a:rPr>
              <a:t>A PILOT STUDY OF FAITH HEALERS’ VIEWS ON EVIL EYE, JINN POSSESSION, AND MAGIC IN THE KINGDOM OF SAUDI ARABIA</a:t>
            </a:r>
            <a:endParaRPr lang="de-CH" altLang="en-US">
              <a:latin typeface="Arial" panose="020B0604020202020204" pitchFamily="34" charset="0"/>
            </a:endParaRPr>
          </a:p>
          <a:p>
            <a:r>
              <a:rPr lang="de-CH" altLang="en-US">
                <a:latin typeface="Arial" panose="020B0604020202020204" pitchFamily="34" charset="0"/>
                <a:hlinkClick r:id="rId3"/>
              </a:rPr>
              <a:t>Tariq A. Al-Habeeb</a:t>
            </a:r>
            <a:r>
              <a:rPr lang="de-CH" altLang="en-US">
                <a:latin typeface="Arial" panose="020B0604020202020204" pitchFamily="34" charset="0"/>
              </a:rPr>
              <a:t>, KSUF Psych</a:t>
            </a:r>
          </a:p>
          <a:p>
            <a:r>
              <a:rPr lang="en-US" altLang="en-US" i="1">
                <a:latin typeface="Arial" panose="020B0604020202020204" pitchFamily="34" charset="0"/>
              </a:rPr>
              <a:t>College of Medicine, King Saud University, Riyadh, Saudi Arabia</a:t>
            </a:r>
            <a:endParaRPr lang="de-CH" altLang="en-US">
              <a:latin typeface="Arial" panose="020B0604020202020204" pitchFamily="34" charset="0"/>
            </a:endParaRPr>
          </a:p>
          <a:p>
            <a:r>
              <a:rPr lang="en-US" altLang="en-US" b="1" i="1">
                <a:latin typeface="Arial" panose="020B0604020202020204" pitchFamily="34" charset="0"/>
              </a:rPr>
              <a:t>Correspondence to:Dr. Tariq A. Al-Habeeb</a:t>
            </a:r>
            <a:r>
              <a:rPr lang="en-US" altLang="en-US" i="1">
                <a:latin typeface="Arial" panose="020B0604020202020204" pitchFamily="34" charset="0"/>
              </a:rPr>
              <a:t>, P.O. Box 7805, Riyadh 11472, Saudi Arabia</a:t>
            </a:r>
            <a:endParaRPr lang="de-CH" altLang="en-US">
              <a:latin typeface="Arial" panose="020B0604020202020204" pitchFamily="34" charset="0"/>
            </a:endParaRPr>
          </a:p>
          <a:p>
            <a:endParaRPr lang="en-US" altLang="en-US">
              <a:latin typeface="Arial" panose="020B0604020202020204" pitchFamily="34" charset="0"/>
            </a:endParaRPr>
          </a:p>
          <a:p>
            <a:r>
              <a:rPr lang="en-US" altLang="en-US">
                <a:latin typeface="Arial" panose="020B0604020202020204" pitchFamily="34" charset="0"/>
              </a:rPr>
              <a:t>Muslims all over the world, strongly believe, according to Islamic teaching, in the existence of supernatural forces such as jinns, magic and the evil eye. The beliefs in such spiritual forces coupled with fear are passed on from one generation to another for many reasons, namely: (i) the existence of these forces as documented in the Holy Quran, (ii) the belief in demons, witchcraft, and the evil eye by followers of other major religions; approximately 90% of the world's societies believe in demonic possession, (iii) the support given by transcultural literature for such disorders.</a:t>
            </a:r>
            <a:endParaRPr lang="de-CH" altLang="en-US">
              <a:latin typeface="Arial" panose="020B0604020202020204" pitchFamily="34" charset="0"/>
            </a:endParaRPr>
          </a:p>
        </p:txBody>
      </p:sp>
      <p:sp>
        <p:nvSpPr>
          <p:cNvPr id="94212" name="Foliennummernplatzhalt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3C191D-61AB-47C7-821F-562D2EC7CA1A}" type="slidenum">
              <a:rPr lang="de-DE" altLang="en-US"/>
              <a:pPr eaLnBrk="1" hangingPunct="1"/>
              <a:t>15</a:t>
            </a:fld>
            <a:endParaRPr lang="de-DE" altLang="en-US"/>
          </a:p>
        </p:txBody>
      </p:sp>
    </p:spTree>
    <p:extLst>
      <p:ext uri="{BB962C8B-B14F-4D97-AF65-F5344CB8AC3E}">
        <p14:creationId xmlns:p14="http://schemas.microsoft.com/office/powerpoint/2010/main" val="538321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lstStyle/>
          <a:p>
            <a:pPr>
              <a:defRPr/>
            </a:pPr>
            <a:r>
              <a:rPr lang="en-US" dirty="0">
                <a:latin typeface="+mn-lt"/>
              </a:rPr>
              <a:t>J Family Community Med. 2003 Sep-Dec; 10(3): 31–38. </a:t>
            </a:r>
            <a:endParaRPr lang="de-CH" dirty="0">
              <a:latin typeface="+mn-lt"/>
            </a:endParaRPr>
          </a:p>
        </p:txBody>
      </p:sp>
      <p:sp>
        <p:nvSpPr>
          <p:cNvPr id="95236" name="Foliennummernplatzhalt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1A1B27-3923-48E7-B279-26D2E0179B90}" type="slidenum">
              <a:rPr lang="de-CH" altLang="en-US"/>
              <a:pPr eaLnBrk="1" hangingPunct="1"/>
              <a:t>16</a:t>
            </a:fld>
            <a:endParaRPr lang="de-CH" altLang="en-US"/>
          </a:p>
        </p:txBody>
      </p:sp>
    </p:spTree>
    <p:extLst>
      <p:ext uri="{BB962C8B-B14F-4D97-AF65-F5344CB8AC3E}">
        <p14:creationId xmlns:p14="http://schemas.microsoft.com/office/powerpoint/2010/main" val="294067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a:ln/>
        </p:spPr>
      </p:sp>
      <p:sp>
        <p:nvSpPr>
          <p:cNvPr id="96259" name="Notizenplatzhalter 2"/>
          <p:cNvSpPr>
            <a:spLocks noGrp="1"/>
          </p:cNvSpPr>
          <p:nvPr>
            <p:ph type="body" idx="1"/>
          </p:nvPr>
        </p:nvSpPr>
        <p:spPr>
          <a:noFill/>
        </p:spPr>
        <p:txBody>
          <a:bodyPr/>
          <a:lstStyle/>
          <a:p>
            <a:r>
              <a:rPr lang="en-US" altLang="en-US" b="1" dirty="0">
                <a:latin typeface="Arial" panose="020B0604020202020204" pitchFamily="34" charset="0"/>
              </a:rPr>
              <a:t>Kusum </a:t>
            </a:r>
          </a:p>
          <a:p>
            <a:r>
              <a:rPr lang="en-US" altLang="en-US" dirty="0">
                <a:latin typeface="Arial" panose="020B0604020202020204" pitchFamily="34" charset="0"/>
              </a:rPr>
              <a:t>Category: </a:t>
            </a:r>
            <a:r>
              <a:rPr lang="en-US" altLang="en-US" dirty="0">
                <a:latin typeface="Arial" panose="020B0604020202020204" pitchFamily="34" charset="0"/>
                <a:hlinkClick r:id="rId3"/>
              </a:rPr>
              <a:t>Film Sales</a:t>
            </a:r>
            <a:r>
              <a:rPr lang="en-US" altLang="en-US" dirty="0">
                <a:latin typeface="Arial" panose="020B0604020202020204" pitchFamily="34" charset="0"/>
              </a:rPr>
              <a:t> </a:t>
            </a:r>
          </a:p>
          <a:p>
            <a:r>
              <a:rPr lang="en-US" altLang="en-US" b="1" dirty="0">
                <a:latin typeface="Arial" panose="020B0604020202020204" pitchFamily="34" charset="0"/>
              </a:rPr>
              <a:t>Director</a:t>
            </a:r>
            <a:r>
              <a:rPr lang="en-US" altLang="en-US" dirty="0">
                <a:latin typeface="Arial" panose="020B0604020202020204" pitchFamily="34" charset="0"/>
              </a:rPr>
              <a:t> </a:t>
            </a:r>
            <a:r>
              <a:rPr lang="en-US" altLang="en-US" dirty="0" err="1">
                <a:latin typeface="Arial" panose="020B0604020202020204" pitchFamily="34" charset="0"/>
              </a:rPr>
              <a:t>Jouko</a:t>
            </a:r>
            <a:r>
              <a:rPr lang="en-US" altLang="en-US" dirty="0">
                <a:latin typeface="Arial" panose="020B0604020202020204" pitchFamily="34" charset="0"/>
              </a:rPr>
              <a:t> </a:t>
            </a:r>
            <a:r>
              <a:rPr lang="en-US" altLang="en-US" dirty="0" err="1">
                <a:latin typeface="Arial" panose="020B0604020202020204" pitchFamily="34" charset="0"/>
              </a:rPr>
              <a:t>Aaltonen</a:t>
            </a:r>
            <a:r>
              <a:rPr lang="en-US" altLang="en-US" dirty="0">
                <a:latin typeface="Arial" panose="020B0604020202020204" pitchFamily="34" charset="0"/>
              </a:rPr>
              <a:t>, Antti </a:t>
            </a:r>
            <a:r>
              <a:rPr lang="en-US" altLang="en-US" dirty="0" err="1">
                <a:latin typeface="Arial" panose="020B0604020202020204" pitchFamily="34" charset="0"/>
              </a:rPr>
              <a:t>Pakaslahti</a:t>
            </a:r>
            <a:r>
              <a:rPr lang="en-US" altLang="en-US" dirty="0">
                <a:latin typeface="Arial" panose="020B0604020202020204" pitchFamily="34" charset="0"/>
              </a:rPr>
              <a:t/>
            </a:r>
            <a:br>
              <a:rPr lang="en-US" altLang="en-US" dirty="0">
                <a:latin typeface="Arial" panose="020B0604020202020204" pitchFamily="34" charset="0"/>
              </a:rPr>
            </a:br>
            <a:r>
              <a:rPr lang="en-US" altLang="en-US" b="1" dirty="0">
                <a:latin typeface="Arial" panose="020B0604020202020204" pitchFamily="34" charset="0"/>
              </a:rPr>
              <a:t>Country/Production</a:t>
            </a:r>
            <a:r>
              <a:rPr lang="en-US" altLang="en-US" dirty="0">
                <a:latin typeface="Arial" panose="020B0604020202020204" pitchFamily="34" charset="0"/>
              </a:rPr>
              <a:t> Finland</a:t>
            </a:r>
            <a:br>
              <a:rPr lang="en-US" altLang="en-US" dirty="0">
                <a:latin typeface="Arial" panose="020B0604020202020204" pitchFamily="34" charset="0"/>
              </a:rPr>
            </a:br>
            <a:r>
              <a:rPr lang="en-US" altLang="en-US" b="1" dirty="0">
                <a:latin typeface="Arial" panose="020B0604020202020204" pitchFamily="34" charset="0"/>
              </a:rPr>
              <a:t>Release</a:t>
            </a:r>
            <a:r>
              <a:rPr lang="en-US" altLang="en-US" dirty="0">
                <a:latin typeface="Arial" panose="020B0604020202020204" pitchFamily="34" charset="0"/>
              </a:rPr>
              <a:t> 2000</a:t>
            </a:r>
            <a:br>
              <a:rPr lang="en-US" altLang="en-US" dirty="0">
                <a:latin typeface="Arial" panose="020B0604020202020204" pitchFamily="34" charset="0"/>
              </a:rPr>
            </a:br>
            <a:r>
              <a:rPr lang="en-US" altLang="en-US" b="1" dirty="0">
                <a:latin typeface="Arial" panose="020B0604020202020204" pitchFamily="34" charset="0"/>
              </a:rPr>
              <a:t>Length</a:t>
            </a:r>
            <a:r>
              <a:rPr lang="en-US" altLang="en-US" dirty="0">
                <a:latin typeface="Arial" panose="020B0604020202020204" pitchFamily="34" charset="0"/>
              </a:rPr>
              <a:t> 69 mins</a:t>
            </a:r>
            <a:br>
              <a:rPr lang="en-US" altLang="en-US" dirty="0">
                <a:latin typeface="Arial" panose="020B0604020202020204" pitchFamily="34" charset="0"/>
              </a:rPr>
            </a:br>
            <a:r>
              <a:rPr lang="en-US" altLang="en-US" b="1" dirty="0">
                <a:latin typeface="Arial" panose="020B0604020202020204" pitchFamily="34" charset="0"/>
              </a:rPr>
              <a:t>Format</a:t>
            </a:r>
            <a:r>
              <a:rPr lang="en-US" altLang="en-US" dirty="0">
                <a:latin typeface="Arial" panose="020B0604020202020204" pitchFamily="34" charset="0"/>
              </a:rPr>
              <a:t> </a:t>
            </a:r>
            <a:r>
              <a:rPr lang="en-US" altLang="en-US" dirty="0" err="1">
                <a:latin typeface="Arial" panose="020B0604020202020204" pitchFamily="34" charset="0"/>
              </a:rPr>
              <a:t>Colour</a:t>
            </a:r>
            <a:r>
              <a:rPr lang="en-US" altLang="en-US" dirty="0">
                <a:latin typeface="Arial" panose="020B0604020202020204" pitchFamily="34" charset="0"/>
              </a:rPr>
              <a:t> / DVD / PAL / All region</a:t>
            </a:r>
            <a:br>
              <a:rPr lang="en-US" altLang="en-US" dirty="0">
                <a:latin typeface="Arial" panose="020B0604020202020204" pitchFamily="34" charset="0"/>
              </a:rPr>
            </a:br>
            <a:r>
              <a:rPr lang="en-US" altLang="en-US" b="1" dirty="0">
                <a:latin typeface="Arial" panose="020B0604020202020204" pitchFamily="34" charset="0"/>
              </a:rPr>
              <a:t>Location</a:t>
            </a:r>
            <a:r>
              <a:rPr lang="en-US" altLang="en-US" dirty="0">
                <a:latin typeface="Arial" panose="020B0604020202020204" pitchFamily="34" charset="0"/>
              </a:rPr>
              <a:t> India, Delhi / Asia</a:t>
            </a:r>
            <a:br>
              <a:rPr lang="en-US" altLang="en-US" dirty="0">
                <a:latin typeface="Arial" panose="020B0604020202020204" pitchFamily="34" charset="0"/>
              </a:rPr>
            </a:br>
            <a:r>
              <a:rPr lang="en-US" altLang="en-US" b="1" dirty="0">
                <a:latin typeface="Arial" panose="020B0604020202020204" pitchFamily="34" charset="0"/>
              </a:rPr>
              <a:t>Prizes/Commendations</a:t>
            </a:r>
            <a:r>
              <a:rPr lang="en-US" altLang="en-US" dirty="0">
                <a:latin typeface="Arial" panose="020B0604020202020204" pitchFamily="34" charset="0"/>
              </a:rPr>
              <a:t> Commendation Basil Wright Film Prize 2003</a:t>
            </a:r>
            <a:br>
              <a:rPr lang="en-US" altLang="en-US" dirty="0">
                <a:latin typeface="Arial" panose="020B0604020202020204" pitchFamily="34" charset="0"/>
              </a:rPr>
            </a:br>
            <a:r>
              <a:rPr lang="en-US" altLang="en-US" dirty="0">
                <a:latin typeface="Arial" panose="020B0604020202020204" pitchFamily="34" charset="0"/>
              </a:rPr>
              <a:t/>
            </a:r>
            <a:br>
              <a:rPr lang="en-US" altLang="en-US" dirty="0">
                <a:latin typeface="Arial" panose="020B0604020202020204" pitchFamily="34" charset="0"/>
              </a:rPr>
            </a:br>
            <a:r>
              <a:rPr lang="en-US" altLang="en-US" b="1" dirty="0">
                <a:latin typeface="Arial" panose="020B0604020202020204" pitchFamily="34" charset="0"/>
              </a:rPr>
              <a:t>Order No</a:t>
            </a:r>
            <a:r>
              <a:rPr lang="en-US" altLang="en-US" dirty="0">
                <a:latin typeface="Arial" panose="020B0604020202020204" pitchFamily="34" charset="0"/>
              </a:rPr>
              <a:t> RAI-200.320</a:t>
            </a:r>
            <a:br>
              <a:rPr lang="en-US" altLang="en-US" dirty="0">
                <a:latin typeface="Arial" panose="020B0604020202020204" pitchFamily="34" charset="0"/>
              </a:rPr>
            </a:br>
            <a:r>
              <a:rPr lang="en-US" altLang="en-US" b="1" dirty="0">
                <a:latin typeface="Arial" panose="020B0604020202020204" pitchFamily="34" charset="0"/>
              </a:rPr>
              <a:t>Sale Info</a:t>
            </a:r>
            <a:r>
              <a:rPr lang="en-US" altLang="en-US" dirty="0">
                <a:latin typeface="Arial" panose="020B0604020202020204" pitchFamily="34" charset="0"/>
              </a:rPr>
              <a:t> See </a:t>
            </a:r>
            <a:r>
              <a:rPr lang="en-US" altLang="en-US" dirty="0">
                <a:latin typeface="Arial" panose="020B0604020202020204" pitchFamily="34" charset="0"/>
                <a:hlinkClick r:id="rId4"/>
              </a:rPr>
              <a:t>Film Prices General Collection</a:t>
            </a:r>
            <a:r>
              <a:rPr lang="en-US" altLang="en-US" dirty="0">
                <a:latin typeface="Arial" panose="020B0604020202020204" pitchFamily="34" charset="0"/>
              </a:rPr>
              <a:t/>
            </a:r>
            <a:br>
              <a:rPr lang="en-US" altLang="en-US" dirty="0">
                <a:latin typeface="Arial" panose="020B0604020202020204" pitchFamily="34" charset="0"/>
              </a:rPr>
            </a:br>
            <a:r>
              <a:rPr lang="en-US" altLang="en-US" b="1" dirty="0">
                <a:latin typeface="Arial" panose="020B0604020202020204" pitchFamily="34" charset="0"/>
              </a:rPr>
              <a:t>Hire Info</a:t>
            </a:r>
            <a:r>
              <a:rPr lang="en-US" altLang="en-US" dirty="0">
                <a:latin typeface="Arial" panose="020B0604020202020204" pitchFamily="34" charset="0"/>
              </a:rPr>
              <a:t> See </a:t>
            </a:r>
            <a:r>
              <a:rPr lang="en-US" altLang="en-US" dirty="0">
                <a:latin typeface="Arial" panose="020B0604020202020204" pitchFamily="34" charset="0"/>
                <a:hlinkClick r:id="rId5"/>
              </a:rPr>
              <a:t>Film and Video Hire</a:t>
            </a:r>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r>
              <a:rPr lang="en-US" altLang="en-US" dirty="0">
                <a:latin typeface="Arial" panose="020B0604020202020204" pitchFamily="34" charset="0"/>
              </a:rPr>
              <a:t>Kusum is a 14-year-old Indian girl. She lives and attends school in Delhi. Kaushal, her father, drives a </a:t>
            </a:r>
            <a:r>
              <a:rPr lang="en-US" altLang="en-US" dirty="0" err="1">
                <a:latin typeface="Arial" panose="020B0604020202020204" pitchFamily="34" charset="0"/>
              </a:rPr>
              <a:t>motorised</a:t>
            </a:r>
            <a:r>
              <a:rPr lang="en-US" altLang="en-US" dirty="0">
                <a:latin typeface="Arial" panose="020B0604020202020204" pitchFamily="34" charset="0"/>
              </a:rPr>
              <a:t> rickshaw and works his fingers to the bone to support his family. Sumitra, Kusum’s mother, is about to have a baby. Kusum’s family is poor, but their life isn’t too bad, until Kusum falls ill. She isolates herself, she has raving fits and she refuses to eat properly. Her family takes her to see a doctor, but no physical illness can be found. It’s evil spirits, say the </a:t>
            </a:r>
            <a:r>
              <a:rPr lang="en-US" altLang="en-US" dirty="0" err="1">
                <a:latin typeface="Arial" panose="020B0604020202020204" pitchFamily="34" charset="0"/>
              </a:rPr>
              <a:t>neighbours</a:t>
            </a:r>
            <a:r>
              <a:rPr lang="en-US" altLang="en-US" dirty="0">
                <a:latin typeface="Arial" panose="020B0604020202020204" pitchFamily="34" charset="0"/>
              </a:rPr>
              <a:t>. Kusum, Kaushal and Aunt Suman journey to the </a:t>
            </a:r>
            <a:r>
              <a:rPr lang="en-US" altLang="en-US" dirty="0" err="1">
                <a:latin typeface="Arial" panose="020B0604020202020204" pitchFamily="34" charset="0"/>
              </a:rPr>
              <a:t>neighbouring</a:t>
            </a:r>
            <a:r>
              <a:rPr lang="en-US" altLang="en-US" dirty="0">
                <a:latin typeface="Arial" panose="020B0604020202020204" pitchFamily="34" charset="0"/>
              </a:rPr>
              <a:t> town of </a:t>
            </a:r>
            <a:r>
              <a:rPr lang="en-US" altLang="en-US" dirty="0" err="1">
                <a:latin typeface="Arial" panose="020B0604020202020204" pitchFamily="34" charset="0"/>
              </a:rPr>
              <a:t>Hapur</a:t>
            </a:r>
            <a:r>
              <a:rPr lang="en-US" altLang="en-US" dirty="0">
                <a:latin typeface="Arial" panose="020B0604020202020204" pitchFamily="34" charset="0"/>
              </a:rPr>
              <a:t>, where Bhagat the healer lives. Bhagat is well-known throughout the region, and people travel hundreds of miles to see him. Bhagat’s methods include conversation, rituals and herbal treatments. Joint trance sessions in which spirits talk constitute the core of his methodology. Should a patient fail to enter a trance, Bhagat’s assistant Meena takes the spirits into herself and is entranced on behalf of the patient. Bhagat examines the family and orders treatment.</a:t>
            </a:r>
          </a:p>
          <a:p>
            <a:endParaRPr lang="en-US" altLang="en-US" dirty="0">
              <a:latin typeface="Arial" panose="020B0604020202020204" pitchFamily="34" charset="0"/>
            </a:endParaRPr>
          </a:p>
          <a:p>
            <a:r>
              <a:rPr lang="en-US" sz="1200" kern="1200" dirty="0" err="1">
                <a:solidFill>
                  <a:schemeClr val="tx1"/>
                </a:solidFill>
                <a:effectLst/>
                <a:latin typeface="+mn-lt"/>
                <a:ea typeface="+mn-ea"/>
                <a:cs typeface="+mn-cs"/>
              </a:rPr>
              <a:t>Pakaslahti</a:t>
            </a:r>
            <a:r>
              <a:rPr lang="en-US" sz="1200" kern="1200" dirty="0">
                <a:solidFill>
                  <a:schemeClr val="tx1"/>
                </a:solidFill>
                <a:effectLst/>
                <a:latin typeface="+mn-lt"/>
                <a:ea typeface="+mn-ea"/>
                <a:cs typeface="+mn-cs"/>
              </a:rPr>
              <a:t>, A. (2009). Health-seeking behavior for psychiatric disorders in North India.</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 </a:t>
            </a:r>
            <a:r>
              <a:rPr lang="en-US" sz="1200" kern="1200" dirty="0" err="1">
                <a:solidFill>
                  <a:schemeClr val="tx1"/>
                </a:solidFill>
                <a:effectLst/>
                <a:latin typeface="+mn-lt"/>
                <a:ea typeface="+mn-ea"/>
                <a:cs typeface="+mn-cs"/>
              </a:rPr>
              <a:t>Incayawar</a:t>
            </a:r>
            <a:r>
              <a:rPr lang="en-US" sz="1200" kern="1200" dirty="0">
                <a:solidFill>
                  <a:schemeClr val="tx1"/>
                </a:solidFill>
                <a:effectLst/>
                <a:latin typeface="+mn-lt"/>
                <a:ea typeface="+mn-ea"/>
                <a:cs typeface="+mn-cs"/>
              </a:rPr>
              <a:t>, R. </a:t>
            </a:r>
            <a:r>
              <a:rPr lang="en-US" sz="1200" kern="1200" dirty="0" err="1">
                <a:solidFill>
                  <a:schemeClr val="tx1"/>
                </a:solidFill>
                <a:effectLst/>
                <a:latin typeface="+mn-lt"/>
                <a:ea typeface="+mn-ea"/>
                <a:cs typeface="+mn-cs"/>
              </a:rPr>
              <a:t>Wintrob</a:t>
            </a:r>
            <a:r>
              <a:rPr lang="en-US" sz="1200" kern="1200" dirty="0">
                <a:solidFill>
                  <a:schemeClr val="tx1"/>
                </a:solidFill>
                <a:effectLst/>
                <a:latin typeface="+mn-lt"/>
                <a:ea typeface="+mn-ea"/>
                <a:cs typeface="+mn-cs"/>
              </a:rPr>
              <a:t>, L. Bouchard, &amp; G. </a:t>
            </a:r>
            <a:r>
              <a:rPr lang="en-US" sz="1200" kern="1200" dirty="0" err="1">
                <a:solidFill>
                  <a:schemeClr val="tx1"/>
                </a:solidFill>
                <a:effectLst/>
                <a:latin typeface="+mn-lt"/>
                <a:ea typeface="+mn-ea"/>
                <a:cs typeface="+mn-cs"/>
              </a:rPr>
              <a:t>Bartocci</a:t>
            </a:r>
            <a:r>
              <a:rPr lang="en-US" sz="1200" kern="1200" dirty="0">
                <a:solidFill>
                  <a:schemeClr val="tx1"/>
                </a:solidFill>
                <a:effectLst/>
                <a:latin typeface="+mn-lt"/>
                <a:ea typeface="+mn-ea"/>
                <a:cs typeface="+mn-cs"/>
              </a:rPr>
              <a:t> (Eds.), Psychiatrists and</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traditional healers: Unwitting partners in global mental health (pp. 149–166). </a:t>
            </a:r>
            <a:r>
              <a:rPr lang="de-CH" sz="1200" kern="1200" dirty="0">
                <a:solidFill>
                  <a:schemeClr val="tx1"/>
                </a:solidFill>
                <a:effectLst/>
                <a:latin typeface="+mn-lt"/>
                <a:ea typeface="+mn-ea"/>
                <a:cs typeface="+mn-cs"/>
              </a:rPr>
              <a:t>Oxford,</a:t>
            </a:r>
          </a:p>
          <a:p>
            <a:r>
              <a:rPr lang="de-CH" sz="1200" kern="1200" dirty="0">
                <a:solidFill>
                  <a:schemeClr val="tx1"/>
                </a:solidFill>
                <a:effectLst/>
                <a:latin typeface="+mn-lt"/>
                <a:ea typeface="+mn-ea"/>
                <a:cs typeface="+mn-cs"/>
              </a:rPr>
              <a:t>UK: John Wiley &amp; </a:t>
            </a:r>
            <a:r>
              <a:rPr lang="de-CH" sz="1200" kern="1200" dirty="0" err="1">
                <a:solidFill>
                  <a:schemeClr val="tx1"/>
                </a:solidFill>
                <a:effectLst/>
                <a:latin typeface="+mn-lt"/>
                <a:ea typeface="+mn-ea"/>
                <a:cs typeface="+mn-cs"/>
              </a:rPr>
              <a:t>Sons</a:t>
            </a:r>
            <a:r>
              <a:rPr lang="de-CH" sz="1200" kern="1200" dirty="0">
                <a:solidFill>
                  <a:schemeClr val="tx1"/>
                </a:solidFill>
                <a:effectLst/>
                <a:latin typeface="+mn-lt"/>
                <a:ea typeface="+mn-ea"/>
                <a:cs typeface="+mn-cs"/>
              </a:rPr>
              <a:t>.</a:t>
            </a:r>
          </a:p>
          <a:p>
            <a:endParaRPr lang="en-US" altLang="en-US" dirty="0">
              <a:latin typeface="Arial" panose="020B0604020202020204" pitchFamily="34" charset="0"/>
            </a:endParaRPr>
          </a:p>
          <a:p>
            <a:endParaRPr lang="de-CH" altLang="en-US" dirty="0">
              <a:latin typeface="Arial" panose="020B0604020202020204" pitchFamily="34" charset="0"/>
            </a:endParaRPr>
          </a:p>
        </p:txBody>
      </p:sp>
      <p:sp>
        <p:nvSpPr>
          <p:cNvPr id="96260" name="Foliennummernplatzhalt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BFDD7C-D614-4D1B-86BE-CE6AB922F13A}" type="slidenum">
              <a:rPr lang="de-DE" altLang="en-US"/>
              <a:pPr eaLnBrk="1" hangingPunct="1"/>
              <a:t>17</a:t>
            </a:fld>
            <a:endParaRPr lang="de-DE" altLang="en-US"/>
          </a:p>
        </p:txBody>
      </p:sp>
    </p:spTree>
    <p:extLst>
      <p:ext uri="{BB962C8B-B14F-4D97-AF65-F5344CB8AC3E}">
        <p14:creationId xmlns:p14="http://schemas.microsoft.com/office/powerpoint/2010/main" val="2281627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2BC65C-FDDC-4782-8BBB-05F794EB04F2}" type="slidenum">
              <a:rPr lang="de-DE" altLang="en-US"/>
              <a:pPr eaLnBrk="1" hangingPunct="1"/>
              <a:t>21</a:t>
            </a:fld>
            <a:endParaRPr lang="de-DE" altLang="en-US"/>
          </a:p>
        </p:txBody>
      </p:sp>
      <p:sp>
        <p:nvSpPr>
          <p:cNvPr id="80899" name="Rectangle 2"/>
          <p:cNvSpPr>
            <a:spLocks noGrp="1" noRot="1" noChangeAspect="1" noChangeArrowheads="1" noTextEdit="1"/>
          </p:cNvSpPr>
          <p:nvPr>
            <p:ph type="sldImg"/>
          </p:nvPr>
        </p:nvSpPr>
        <p:spPr>
          <a:xfrm>
            <a:off x="652463" y="728663"/>
            <a:ext cx="5553075" cy="3648075"/>
          </a:xfrm>
          <a:ln/>
        </p:spPr>
      </p:sp>
      <p:sp>
        <p:nvSpPr>
          <p:cNvPr id="80900" name="Rectangle 3"/>
          <p:cNvSpPr>
            <a:spLocks noGrp="1" noChangeArrowheads="1"/>
          </p:cNvSpPr>
          <p:nvPr>
            <p:ph type="body" idx="1"/>
          </p:nvPr>
        </p:nvSpPr>
        <p:spPr>
          <a:xfrm>
            <a:off x="914400" y="4619625"/>
            <a:ext cx="5029200" cy="4375150"/>
          </a:xfrm>
          <a:noFill/>
        </p:spPr>
        <p:txBody>
          <a:bodyPr/>
          <a:lstStyle/>
          <a:p>
            <a:pPr eaLnBrk="1" hangingPunct="1"/>
            <a:endParaRPr lang="de-CH" altLang="en-US">
              <a:latin typeface="Arial" panose="020B0604020202020204" pitchFamily="34" charset="0"/>
            </a:endParaRPr>
          </a:p>
        </p:txBody>
      </p:sp>
    </p:spTree>
    <p:extLst>
      <p:ext uri="{BB962C8B-B14F-4D97-AF65-F5344CB8AC3E}">
        <p14:creationId xmlns:p14="http://schemas.microsoft.com/office/powerpoint/2010/main" val="1507111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F9AD82-28F9-44BB-959D-23CAE682656E}" type="slidenum">
              <a:rPr lang="de-DE" altLang="en-US"/>
              <a:pPr eaLnBrk="1" hangingPunct="1"/>
              <a:t>23</a:t>
            </a:fld>
            <a:endParaRPr lang="de-DE"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de-CH" altLang="en-US">
              <a:latin typeface="Arial" panose="020B0604020202020204" pitchFamily="34" charset="0"/>
            </a:endParaRPr>
          </a:p>
        </p:txBody>
      </p:sp>
    </p:spTree>
    <p:extLst>
      <p:ext uri="{BB962C8B-B14F-4D97-AF65-F5344CB8AC3E}">
        <p14:creationId xmlns:p14="http://schemas.microsoft.com/office/powerpoint/2010/main" val="4062267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BB070B-7565-445D-B08C-B8BB58E29CC0}" type="slidenum">
              <a:rPr lang="de-DE" altLang="en-US"/>
              <a:pPr eaLnBrk="1" hangingPunct="1"/>
              <a:t>24</a:t>
            </a:fld>
            <a:endParaRPr lang="de-DE"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de-CH" altLang="en-US">
              <a:latin typeface="Arial" panose="020B0604020202020204" pitchFamily="34" charset="0"/>
            </a:endParaRPr>
          </a:p>
        </p:txBody>
      </p:sp>
    </p:spTree>
    <p:extLst>
      <p:ext uri="{BB962C8B-B14F-4D97-AF65-F5344CB8AC3E}">
        <p14:creationId xmlns:p14="http://schemas.microsoft.com/office/powerpoint/2010/main" val="1976524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B5AF71-03B6-4EE5-9027-6FB22B5F3495}" type="slidenum">
              <a:rPr lang="de-DE" altLang="en-US"/>
              <a:pPr eaLnBrk="1" hangingPunct="1"/>
              <a:t>25</a:t>
            </a:fld>
            <a:endParaRPr lang="de-DE" altLang="en-US"/>
          </a:p>
        </p:txBody>
      </p:sp>
      <p:sp>
        <p:nvSpPr>
          <p:cNvPr id="88067" name="Rectangle 2"/>
          <p:cNvSpPr>
            <a:spLocks noGrp="1" noRot="1" noChangeAspect="1" noChangeArrowheads="1" noTextEdit="1"/>
          </p:cNvSpPr>
          <p:nvPr>
            <p:ph type="sldImg"/>
          </p:nvPr>
        </p:nvSpPr>
        <p:spPr>
          <a:xfrm>
            <a:off x="652463" y="728663"/>
            <a:ext cx="5553075" cy="3648075"/>
          </a:xfrm>
          <a:ln/>
        </p:spPr>
      </p:sp>
      <p:sp>
        <p:nvSpPr>
          <p:cNvPr id="88068" name="Rectangle 3"/>
          <p:cNvSpPr>
            <a:spLocks noGrp="1" noChangeArrowheads="1"/>
          </p:cNvSpPr>
          <p:nvPr>
            <p:ph type="body" idx="1"/>
          </p:nvPr>
        </p:nvSpPr>
        <p:spPr>
          <a:xfrm>
            <a:off x="914400" y="4619625"/>
            <a:ext cx="5029200" cy="4375150"/>
          </a:xfrm>
          <a:noFill/>
        </p:spPr>
        <p:txBody>
          <a:bodyPr/>
          <a:lstStyle/>
          <a:p>
            <a:pPr eaLnBrk="1" hangingPunct="1"/>
            <a:endParaRPr lang="de-CH" altLang="en-US">
              <a:latin typeface="Arial" panose="020B0604020202020204" pitchFamily="34" charset="0"/>
            </a:endParaRPr>
          </a:p>
        </p:txBody>
      </p:sp>
    </p:spTree>
    <p:extLst>
      <p:ext uri="{BB962C8B-B14F-4D97-AF65-F5344CB8AC3E}">
        <p14:creationId xmlns:p14="http://schemas.microsoft.com/office/powerpoint/2010/main" val="3684077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B61874-D805-45E3-AB58-0570BBD42BD5}" type="slidenum">
              <a:rPr lang="de-DE" altLang="en-US"/>
              <a:pPr eaLnBrk="1" hangingPunct="1"/>
              <a:t>26</a:t>
            </a:fld>
            <a:endParaRPr lang="de-DE"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de-CH" altLang="en-US">
              <a:latin typeface="Arial" panose="020B0604020202020204" pitchFamily="34" charset="0"/>
            </a:endParaRPr>
          </a:p>
        </p:txBody>
      </p:sp>
    </p:spTree>
    <p:extLst>
      <p:ext uri="{BB962C8B-B14F-4D97-AF65-F5344CB8AC3E}">
        <p14:creationId xmlns:p14="http://schemas.microsoft.com/office/powerpoint/2010/main" val="528666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1C497A-CE29-4444-88E5-0257C3414FBD}" type="slidenum">
              <a:rPr lang="de-DE" altLang="en-US"/>
              <a:pPr eaLnBrk="1" hangingPunct="1"/>
              <a:t>27</a:t>
            </a:fld>
            <a:endParaRPr lang="de-DE"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de-CH" altLang="en-US">
              <a:latin typeface="Arial" panose="020B0604020202020204" pitchFamily="34" charset="0"/>
            </a:endParaRPr>
          </a:p>
        </p:txBody>
      </p:sp>
    </p:spTree>
    <p:extLst>
      <p:ext uri="{BB962C8B-B14F-4D97-AF65-F5344CB8AC3E}">
        <p14:creationId xmlns:p14="http://schemas.microsoft.com/office/powerpoint/2010/main" val="896189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AAC85E-7AFD-4063-A9C7-E455BE476F49}" type="slidenum">
              <a:rPr lang="de-DE" altLang="en-US"/>
              <a:pPr eaLnBrk="1" hangingPunct="1"/>
              <a:t>28</a:t>
            </a:fld>
            <a:endParaRPr lang="de-DE"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de-CH" altLang="en-US">
              <a:latin typeface="Arial" panose="020B0604020202020204" pitchFamily="34" charset="0"/>
            </a:endParaRPr>
          </a:p>
        </p:txBody>
      </p:sp>
    </p:spTree>
    <p:extLst>
      <p:ext uri="{BB962C8B-B14F-4D97-AF65-F5344CB8AC3E}">
        <p14:creationId xmlns:p14="http://schemas.microsoft.com/office/powerpoint/2010/main" val="253273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9F5A3D-7092-4B8C-9296-F4C02CDB055A}" type="slidenum">
              <a:rPr lang="de-DE" altLang="en-US"/>
              <a:pPr eaLnBrk="1" hangingPunct="1"/>
              <a:t>4</a:t>
            </a:fld>
            <a:endParaRPr lang="de-DE"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de-CH" altLang="en-US">
              <a:latin typeface="Arial" panose="020B0604020202020204" pitchFamily="34" charset="0"/>
            </a:endParaRPr>
          </a:p>
        </p:txBody>
      </p:sp>
    </p:spTree>
    <p:extLst>
      <p:ext uri="{BB962C8B-B14F-4D97-AF65-F5344CB8AC3E}">
        <p14:creationId xmlns:p14="http://schemas.microsoft.com/office/powerpoint/2010/main" val="668426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73AC99-73D1-4C96-BCFA-D6417C53881F}" type="slidenum">
              <a:rPr lang="de-DE" altLang="en-US"/>
              <a:pPr eaLnBrk="1" hangingPunct="1"/>
              <a:t>30</a:t>
            </a:fld>
            <a:endParaRPr lang="de-DE"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de-CH" altLang="en-US">
              <a:latin typeface="Arial" panose="020B0604020202020204" pitchFamily="34" charset="0"/>
            </a:endParaRPr>
          </a:p>
        </p:txBody>
      </p:sp>
    </p:spTree>
    <p:extLst>
      <p:ext uri="{BB962C8B-B14F-4D97-AF65-F5344CB8AC3E}">
        <p14:creationId xmlns:p14="http://schemas.microsoft.com/office/powerpoint/2010/main" val="423564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630DA7-1FEB-4739-B3AB-039E4F0F244B}" type="slidenum">
              <a:rPr lang="de-DE" altLang="en-US"/>
              <a:pPr eaLnBrk="1" hangingPunct="1"/>
              <a:t>5</a:t>
            </a:fld>
            <a:endParaRPr lang="de-DE"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de-CH" altLang="en-US">
              <a:latin typeface="Arial" panose="020B0604020202020204" pitchFamily="34" charset="0"/>
            </a:endParaRPr>
          </a:p>
        </p:txBody>
      </p:sp>
    </p:spTree>
    <p:extLst>
      <p:ext uri="{BB962C8B-B14F-4D97-AF65-F5344CB8AC3E}">
        <p14:creationId xmlns:p14="http://schemas.microsoft.com/office/powerpoint/2010/main" val="154024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Arial" charset="0"/>
                <a:ea typeface="+mn-ea"/>
                <a:cs typeface="+mn-cs"/>
              </a:rPr>
              <a:t>20. Februar 2017, 18:13 Uhr</a:t>
            </a:r>
            <a:endParaRPr lang="de-CH" sz="1200" kern="1200" dirty="0">
              <a:solidFill>
                <a:schemeClr val="tx1"/>
              </a:solidFill>
              <a:effectLst/>
              <a:latin typeface="Arial" charset="0"/>
              <a:ea typeface="+mn-ea"/>
              <a:cs typeface="+mn-cs"/>
            </a:endParaRPr>
          </a:p>
          <a:p>
            <a:r>
              <a:rPr lang="de-DE" sz="1200" kern="1200" dirty="0">
                <a:solidFill>
                  <a:schemeClr val="tx1"/>
                </a:solidFill>
                <a:effectLst/>
                <a:latin typeface="Arial" charset="0"/>
                <a:ea typeface="+mn-ea"/>
                <a:cs typeface="+mn-cs"/>
              </a:rPr>
              <a:t>Exorzismus-Prozess</a:t>
            </a:r>
            <a:endParaRPr lang="de-CH" sz="1200" kern="1200" dirty="0">
              <a:solidFill>
                <a:schemeClr val="tx1"/>
              </a:solidFill>
              <a:effectLst/>
              <a:latin typeface="Arial" charset="0"/>
              <a:ea typeface="+mn-ea"/>
              <a:cs typeface="+mn-cs"/>
            </a:endParaRPr>
          </a:p>
          <a:p>
            <a:r>
              <a:rPr lang="de-DE" sz="1200" b="1" kern="1200" dirty="0">
                <a:solidFill>
                  <a:schemeClr val="tx1"/>
                </a:solidFill>
                <a:effectLst/>
                <a:latin typeface="Arial" charset="0"/>
                <a:ea typeface="+mn-ea"/>
                <a:cs typeface="+mn-cs"/>
              </a:rPr>
              <a:t>Keine grausamen Killer, sondern spirituell Verirrte</a:t>
            </a:r>
            <a:endParaRPr lang="de-CH" sz="1200" kern="1200" dirty="0">
              <a:solidFill>
                <a:schemeClr val="tx1"/>
              </a:solidFill>
              <a:effectLst/>
              <a:latin typeface="Arial" charset="0"/>
              <a:ea typeface="+mn-ea"/>
              <a:cs typeface="+mn-cs"/>
            </a:endParaRPr>
          </a:p>
          <a:p>
            <a:r>
              <a:rPr lang="de-CH" sz="1200" kern="1200" dirty="0">
                <a:solidFill>
                  <a:schemeClr val="tx1"/>
                </a:solidFill>
                <a:effectLst/>
                <a:latin typeface="Arial" charset="0"/>
                <a:ea typeface="+mn-ea"/>
                <a:cs typeface="+mn-cs"/>
              </a:rPr>
              <a:t/>
            </a:r>
            <a:br>
              <a:rPr lang="de-CH" sz="1200" kern="1200" dirty="0">
                <a:solidFill>
                  <a:schemeClr val="tx1"/>
                </a:solidFill>
                <a:effectLst/>
                <a:latin typeface="Arial" charset="0"/>
                <a:ea typeface="+mn-ea"/>
                <a:cs typeface="+mn-cs"/>
              </a:rPr>
            </a:br>
            <a:endParaRPr lang="de-CH" sz="1200" kern="1200" dirty="0">
              <a:solidFill>
                <a:schemeClr val="tx1"/>
              </a:solidFill>
              <a:effectLst/>
              <a:latin typeface="Arial" charset="0"/>
              <a:ea typeface="+mn-ea"/>
              <a:cs typeface="+mn-cs"/>
            </a:endParaRPr>
          </a:p>
          <a:p>
            <a:r>
              <a:rPr lang="de-DE" sz="1200" u="none" strike="noStrike" kern="1200" dirty="0">
                <a:solidFill>
                  <a:schemeClr val="tx1"/>
                </a:solidFill>
                <a:effectLst/>
                <a:latin typeface="Arial" charset="0"/>
                <a:ea typeface="+mn-ea"/>
                <a:cs typeface="+mn-cs"/>
                <a:hlinkClick r:id="rId3"/>
              </a:rPr>
              <a:t> </a:t>
            </a:r>
            <a:endParaRPr lang="de-CH" sz="1200" kern="1200" dirty="0">
              <a:solidFill>
                <a:schemeClr val="tx1"/>
              </a:solidFill>
              <a:effectLst/>
              <a:latin typeface="Arial" charset="0"/>
              <a:ea typeface="+mn-ea"/>
              <a:cs typeface="+mn-cs"/>
            </a:endParaRPr>
          </a:p>
          <a:p>
            <a:r>
              <a:rPr lang="de-DE" sz="1200" kern="1200" dirty="0">
                <a:solidFill>
                  <a:schemeClr val="tx1"/>
                </a:solidFill>
                <a:effectLst/>
                <a:latin typeface="Arial" charset="0"/>
                <a:ea typeface="+mn-ea"/>
                <a:cs typeface="+mn-cs"/>
              </a:rPr>
              <a:t>Der Anwalt schützt seinen Mandanten, einen 16-Jährigen, der an der Teufelsaustreibung beteiligt gewesen sein soll. (Foto: Michael Probst/AP)</a:t>
            </a:r>
            <a:endParaRPr lang="de-CH" sz="1200" kern="1200" dirty="0">
              <a:solidFill>
                <a:schemeClr val="tx1"/>
              </a:solidFill>
              <a:effectLst/>
              <a:latin typeface="Arial" charset="0"/>
              <a:ea typeface="+mn-ea"/>
              <a:cs typeface="+mn-cs"/>
            </a:endParaRPr>
          </a:p>
          <a:p>
            <a:pPr lvl="0"/>
            <a:r>
              <a:rPr lang="de-DE" sz="1200" kern="1200" dirty="0">
                <a:solidFill>
                  <a:schemeClr val="tx1"/>
                </a:solidFill>
                <a:effectLst/>
                <a:latin typeface="Arial" charset="0"/>
                <a:ea typeface="+mn-ea"/>
                <a:cs typeface="+mn-cs"/>
              </a:rPr>
              <a:t>	In Frankfurt ist der Prozess um einen tödlichen Exorzismus zu Ende gegangen.</a:t>
            </a:r>
            <a:endParaRPr lang="de-CH" sz="1200" kern="1200" dirty="0">
              <a:solidFill>
                <a:schemeClr val="tx1"/>
              </a:solidFill>
              <a:effectLst/>
              <a:latin typeface="Arial" charset="0"/>
              <a:ea typeface="+mn-ea"/>
              <a:cs typeface="+mn-cs"/>
            </a:endParaRPr>
          </a:p>
          <a:p>
            <a:pPr lvl="0"/>
            <a:r>
              <a:rPr lang="de-DE" sz="1200" kern="1200" dirty="0">
                <a:solidFill>
                  <a:schemeClr val="tx1"/>
                </a:solidFill>
                <a:effectLst/>
                <a:latin typeface="Arial" charset="0"/>
                <a:ea typeface="+mn-ea"/>
                <a:cs typeface="+mn-cs"/>
              </a:rPr>
              <a:t>	Vier Angeklagte werden zu Bewährungsstrafen verurteilt - die Hauptangeklagte muss sechs Jahre in Haft.</a:t>
            </a:r>
            <a:endParaRPr lang="de-CH" sz="1200" kern="1200" dirty="0">
              <a:solidFill>
                <a:schemeClr val="tx1"/>
              </a:solidFill>
              <a:effectLst/>
              <a:latin typeface="Arial" charset="0"/>
              <a:ea typeface="+mn-ea"/>
              <a:cs typeface="+mn-cs"/>
            </a:endParaRPr>
          </a:p>
          <a:p>
            <a:pPr lvl="0"/>
            <a:r>
              <a:rPr lang="de-DE" sz="1200" kern="1200" dirty="0">
                <a:solidFill>
                  <a:schemeClr val="tx1"/>
                </a:solidFill>
                <a:effectLst/>
                <a:latin typeface="Arial" charset="0"/>
                <a:ea typeface="+mn-ea"/>
                <a:cs typeface="+mn-cs"/>
              </a:rPr>
              <a:t>	Das Gericht stellte allerdings fest, dass die fünf Beteiligten ihre 41-jährige Verwandte nicht hätten töten, sondern ihr mit der Teufelsaustreibung hätten helfen wollen.</a:t>
            </a:r>
            <a:endParaRPr lang="de-CH" sz="1200" kern="1200" dirty="0">
              <a:solidFill>
                <a:schemeClr val="tx1"/>
              </a:solidFill>
              <a:effectLst/>
              <a:latin typeface="Arial" charset="0"/>
              <a:ea typeface="+mn-ea"/>
              <a:cs typeface="+mn-cs"/>
            </a:endParaRPr>
          </a:p>
          <a:p>
            <a:r>
              <a:rPr lang="de-DE" sz="1200" i="1" kern="1200" dirty="0">
                <a:solidFill>
                  <a:schemeClr val="tx1"/>
                </a:solidFill>
                <a:effectLst/>
                <a:latin typeface="Arial" charset="0"/>
                <a:ea typeface="+mn-ea"/>
                <a:cs typeface="+mn-cs"/>
              </a:rPr>
              <a:t>Von Susanne </a:t>
            </a:r>
            <a:r>
              <a:rPr lang="de-DE" sz="1200" i="1" kern="1200" dirty="0" err="1">
                <a:solidFill>
                  <a:schemeClr val="tx1"/>
                </a:solidFill>
                <a:effectLst/>
                <a:latin typeface="Arial" charset="0"/>
                <a:ea typeface="+mn-ea"/>
                <a:cs typeface="+mn-cs"/>
              </a:rPr>
              <a:t>Höll</a:t>
            </a:r>
            <a:r>
              <a:rPr lang="de-DE" sz="1200" i="1" kern="1200" dirty="0">
                <a:solidFill>
                  <a:schemeClr val="tx1"/>
                </a:solidFill>
                <a:effectLst/>
                <a:latin typeface="Arial" charset="0"/>
                <a:ea typeface="+mn-ea"/>
                <a:cs typeface="+mn-cs"/>
              </a:rPr>
              <a:t> , Frankfurt – www.sueddeutsche.de </a:t>
            </a:r>
            <a:endParaRPr lang="de-CH" sz="1200" kern="1200" dirty="0">
              <a:solidFill>
                <a:schemeClr val="tx1"/>
              </a:solidFill>
              <a:effectLst/>
              <a:latin typeface="Arial" charset="0"/>
              <a:ea typeface="+mn-ea"/>
              <a:cs typeface="+mn-cs"/>
            </a:endParaRPr>
          </a:p>
          <a:p>
            <a:r>
              <a:rPr lang="de-DE" sz="1200" kern="1200" dirty="0">
                <a:solidFill>
                  <a:schemeClr val="tx1"/>
                </a:solidFill>
                <a:effectLst/>
                <a:latin typeface="Arial" charset="0"/>
                <a:ea typeface="+mn-ea"/>
                <a:cs typeface="+mn-cs"/>
              </a:rPr>
              <a:t>Als das Urteil im Prozess um eine Teufelsaustreibung in Frankfurt gesprochen ist, hallen ihre Schreie und Wehklagen durch den Saal. Sechs Jahre soll die Hauptangeklagte, die 45 Jahre alte </a:t>
            </a:r>
            <a:r>
              <a:rPr lang="de-DE" sz="1200" kern="1200" dirty="0" err="1">
                <a:solidFill>
                  <a:schemeClr val="tx1"/>
                </a:solidFill>
                <a:effectLst/>
                <a:latin typeface="Arial" charset="0"/>
                <a:ea typeface="+mn-ea"/>
                <a:cs typeface="+mn-cs"/>
              </a:rPr>
              <a:t>Doean</a:t>
            </a:r>
            <a:r>
              <a:rPr lang="de-DE" sz="1200" kern="1200" dirty="0">
                <a:solidFill>
                  <a:schemeClr val="tx1"/>
                </a:solidFill>
                <a:effectLst/>
                <a:latin typeface="Arial" charset="0"/>
                <a:ea typeface="+mn-ea"/>
                <a:cs typeface="+mn-cs"/>
              </a:rPr>
              <a:t> K., im Gefängnis sitzen. Die Frau, die sich von Deutschland viel für sich und ihre beiden Kinder erhofft hatte, leidet am Montag hörbar unter dem verkündeten Urteil. Aus ihrer Sicht wird sie bestraft, obwohl sie einer anderen Frau, der getöteten 41 Jahre alten </a:t>
            </a:r>
            <a:r>
              <a:rPr lang="de-DE" sz="1200" kern="1200" dirty="0" err="1">
                <a:solidFill>
                  <a:schemeClr val="tx1"/>
                </a:solidFill>
                <a:effectLst/>
                <a:latin typeface="Arial" charset="0"/>
                <a:ea typeface="+mn-ea"/>
                <a:cs typeface="+mn-cs"/>
              </a:rPr>
              <a:t>Seonhwa</a:t>
            </a:r>
            <a:r>
              <a:rPr lang="de-DE" sz="1200" kern="1200" dirty="0">
                <a:solidFill>
                  <a:schemeClr val="tx1"/>
                </a:solidFill>
                <a:effectLst/>
                <a:latin typeface="Arial" charset="0"/>
                <a:ea typeface="+mn-ea"/>
                <a:cs typeface="+mn-cs"/>
              </a:rPr>
              <a:t> P., nur beistehen wollte.</a:t>
            </a:r>
            <a:endParaRPr lang="de-CH" sz="1200" kern="1200" dirty="0">
              <a:solidFill>
                <a:schemeClr val="tx1"/>
              </a:solidFill>
              <a:effectLst/>
              <a:latin typeface="Arial" charset="0"/>
              <a:ea typeface="+mn-ea"/>
              <a:cs typeface="+mn-cs"/>
            </a:endParaRPr>
          </a:p>
          <a:p>
            <a:r>
              <a:rPr lang="de-DE" sz="1200" kern="1200" dirty="0">
                <a:solidFill>
                  <a:schemeClr val="tx1"/>
                </a:solidFill>
                <a:effectLst/>
                <a:latin typeface="Arial" charset="0"/>
                <a:ea typeface="+mn-ea"/>
                <a:cs typeface="+mn-cs"/>
              </a:rPr>
              <a:t>Das Urteil ist das traurige Ende einer seltsamen Geschichte, die im Lauf des Prozesses entwirrt wurde. Es ist die Geschichte einer Gruppe Südkoreaner, darunter sechs Kinder, die im Rhein-Main-Gebiet ein besseres Leben suchten und stattdessen, wie sie glaubten, von gefährlichen Dämonen heimgesucht wurden.</a:t>
            </a:r>
            <a:endParaRPr lang="de-CH" sz="1200" kern="1200" dirty="0">
              <a:solidFill>
                <a:schemeClr val="tx1"/>
              </a:solidFill>
              <a:effectLst/>
              <a:latin typeface="Arial" charset="0"/>
              <a:ea typeface="+mn-ea"/>
              <a:cs typeface="+mn-cs"/>
            </a:endParaRPr>
          </a:p>
          <a:p>
            <a:r>
              <a:rPr lang="de-DE" sz="1200" kern="1200" dirty="0">
                <a:solidFill>
                  <a:schemeClr val="tx1"/>
                </a:solidFill>
                <a:effectLst/>
                <a:latin typeface="Arial" charset="0"/>
                <a:ea typeface="+mn-ea"/>
                <a:cs typeface="+mn-cs"/>
              </a:rPr>
              <a:t> </a:t>
            </a:r>
            <a:endParaRPr lang="de-CH" sz="1200" kern="1200" dirty="0">
              <a:solidFill>
                <a:schemeClr val="tx1"/>
              </a:solidFill>
              <a:effectLst/>
              <a:latin typeface="Arial" charset="0"/>
              <a:ea typeface="+mn-ea"/>
              <a:cs typeface="+mn-cs"/>
            </a:endParaRPr>
          </a:p>
          <a:p>
            <a:r>
              <a:rPr lang="de-DE" sz="1200" kern="1200" dirty="0">
                <a:solidFill>
                  <a:schemeClr val="tx1"/>
                </a:solidFill>
                <a:effectLst/>
                <a:latin typeface="Arial" charset="0"/>
                <a:ea typeface="+mn-ea"/>
                <a:cs typeface="+mn-cs"/>
              </a:rPr>
              <a:t>Die drei Familien, entfernt miteinander verwandt und allesamt Mitglieder einer offenkundig von Geisterglauben geprägten christlichen Gemeinde, kamen im Herbst 2015 aus ihrem Heimatland an, um in Frankfurt ein Geschäft zu eröffnen, Import-Export - oder vielleicht auch ein Restaurant. Geld hatten sie zwar, aber keine halbwegs realistischen Pläne: Keiner sprach Deutsch, keiner kannte sich aus, Verwandte oder Freunde gab es hier nicht. Alle standen offenbar unter großem Stress, die Stimmung in der Gruppe war angespannt. Als die Heizung in einem gemeinsam angemieteten Haus eines Tages zu brummen begann, war man sich schnell einig, dass es spuken musste.</a:t>
            </a:r>
            <a:endParaRPr lang="de-CH" sz="1200" kern="1200" dirty="0">
              <a:solidFill>
                <a:schemeClr val="tx1"/>
              </a:solidFill>
              <a:effectLst/>
              <a:latin typeface="Arial" charset="0"/>
              <a:ea typeface="+mn-ea"/>
              <a:cs typeface="+mn-cs"/>
            </a:endParaRPr>
          </a:p>
          <a:p>
            <a:r>
              <a:rPr lang="de-CH" sz="1200" kern="1200" dirty="0">
                <a:solidFill>
                  <a:schemeClr val="tx1"/>
                </a:solidFill>
                <a:effectLst/>
                <a:latin typeface="Arial" charset="0"/>
                <a:ea typeface="+mn-ea"/>
                <a:cs typeface="+mn-cs"/>
              </a:rPr>
              <a:t> </a:t>
            </a:r>
          </a:p>
          <a:p>
            <a:r>
              <a:rPr lang="de-CH" sz="1200" kern="1200" dirty="0">
                <a:solidFill>
                  <a:schemeClr val="tx1"/>
                </a:solidFill>
                <a:effectLst/>
                <a:latin typeface="Arial" charset="0"/>
                <a:ea typeface="+mn-ea"/>
                <a:cs typeface="+mn-cs"/>
              </a:rPr>
              <a:t> </a:t>
            </a:r>
          </a:p>
          <a:p>
            <a:r>
              <a:rPr lang="de-DE" sz="1200" kern="1200" dirty="0">
                <a:solidFill>
                  <a:schemeClr val="tx1"/>
                </a:solidFill>
                <a:effectLst/>
                <a:latin typeface="Arial" charset="0"/>
                <a:ea typeface="+mn-ea"/>
                <a:cs typeface="+mn-cs"/>
              </a:rPr>
              <a:t>Die Tat hatte sich am 5. Dezember 2015 im Zimmer eines großen Frankfurter Hotels ereignet: Als die 41-jährige Südkoreanerin mitten in der Nacht begann, Selbstgespräche zu führen und um sich zu schlagen, entschieden sich ihre fünf Angehörigen zu einer Teufelsaustreibung. Dabei sollen sie die Frau auf den Boden gedrückt, sie geschlagen und getreten und ihr ein Handtuch sowie einen mit Stoff bezogenen Kleiderbügel in den Mund geschoben haben - woran die Frau schließlich erstickte. Der Staatsanwaltschaft zufolge hatte das Opfer bis zu ihrem Tod ein zweistündiges, schmerzvolles Martyrium erlitten.</a:t>
            </a:r>
            <a:endParaRPr lang="de-CH" sz="1200" kern="1200" dirty="0">
              <a:solidFill>
                <a:schemeClr val="tx1"/>
              </a:solidFill>
              <a:effectLst/>
              <a:latin typeface="Arial" charset="0"/>
              <a:ea typeface="+mn-ea"/>
              <a:cs typeface="+mn-cs"/>
            </a:endParaRPr>
          </a:p>
          <a:p>
            <a:r>
              <a:rPr lang="de-DE" sz="1200" kern="1200" dirty="0">
                <a:solidFill>
                  <a:schemeClr val="tx1"/>
                </a:solidFill>
                <a:effectLst/>
                <a:latin typeface="Arial" charset="0"/>
                <a:ea typeface="+mn-ea"/>
                <a:cs typeface="+mn-cs"/>
              </a:rPr>
              <a:t>Das Gericht blieb mit seinem Strafmaß unter den Forderungen der Staatsanwaltschaft. Diese hatte acht Jahre Gefängnis für die 44 Jahre alte Hauptangeklagte gefordert. Die Frau habe sich "angemaßt, über Leben und Tod anderer zu entscheiden", hatte Staatsanwältin Nadja Böttinger in ihrem Plädoyer gesagt. Sie unterstellte aber keine Tötungsabsicht mehr und verlangte eine Verurteilung wegen Körperverletzung mit Todesfolge.</a:t>
            </a:r>
            <a:endParaRPr lang="de-CH" sz="1200" kern="1200" dirty="0">
              <a:solidFill>
                <a:schemeClr val="tx1"/>
              </a:solidFill>
              <a:effectLst/>
              <a:latin typeface="Arial" charset="0"/>
              <a:ea typeface="+mn-ea"/>
              <a:cs typeface="+mn-cs"/>
            </a:endParaRPr>
          </a:p>
          <a:p>
            <a:r>
              <a:rPr lang="de-DE" sz="1200" kern="1200" dirty="0">
                <a:solidFill>
                  <a:schemeClr val="tx1"/>
                </a:solidFill>
                <a:effectLst/>
                <a:latin typeface="Arial" charset="0"/>
                <a:ea typeface="+mn-ea"/>
                <a:cs typeface="+mn-cs"/>
              </a:rPr>
              <a:t>Angeklagt waren neben dem Sohn der Frau noch dessen ebenfalls 16 Jahre alter Cousin sowie die Cousine der getöteten Frau, deren 22 Jahre alter Sohn und ihre 19-jährige Tochter. Die 44-Jährige war dem Urteil zufolge Haupttäterin. Sie sei die treibende Kraft bei dem </a:t>
            </a:r>
            <a:r>
              <a:rPr lang="de-DE" sz="1200" kern="1200" dirty="0">
                <a:solidFill>
                  <a:schemeClr val="tx1"/>
                </a:solidFill>
                <a:effectLst/>
                <a:latin typeface="Arial" charset="0"/>
                <a:ea typeface="+mn-ea"/>
                <a:cs typeface="+mn-cs"/>
                <a:hlinkClick r:id="rId4"/>
              </a:rPr>
              <a:t>Exorzismus</a:t>
            </a:r>
            <a:r>
              <a:rPr lang="de-DE" sz="1200" kern="1200" dirty="0">
                <a:solidFill>
                  <a:schemeClr val="tx1"/>
                </a:solidFill>
                <a:effectLst/>
                <a:latin typeface="Arial" charset="0"/>
                <a:ea typeface="+mn-ea"/>
                <a:cs typeface="+mn-cs"/>
              </a:rPr>
              <a:t> gewesen und habe dem Opfer zuletzt auch das Tuch und den Kleiderbügel in den Mund gesteckt.</a:t>
            </a:r>
            <a:endParaRPr lang="de-CH" sz="1200" kern="1200" dirty="0">
              <a:solidFill>
                <a:schemeClr val="tx1"/>
              </a:solidFill>
              <a:effectLst/>
              <a:latin typeface="Arial" charset="0"/>
              <a:ea typeface="+mn-ea"/>
              <a:cs typeface="+mn-cs"/>
            </a:endParaRPr>
          </a:p>
          <a:p>
            <a:r>
              <a:rPr lang="de-DE" sz="1200" kern="1200" dirty="0">
                <a:solidFill>
                  <a:schemeClr val="tx1"/>
                </a:solidFill>
                <a:effectLst/>
                <a:latin typeface="Arial" charset="0"/>
                <a:ea typeface="+mn-ea"/>
                <a:cs typeface="+mn-cs"/>
              </a:rPr>
              <a:t> </a:t>
            </a:r>
            <a:endParaRPr lang="de-CH" sz="1200" kern="1200" dirty="0">
              <a:solidFill>
                <a:schemeClr val="tx1"/>
              </a:solidFill>
              <a:effectLst/>
              <a:latin typeface="Arial" charset="0"/>
              <a:ea typeface="+mn-ea"/>
              <a:cs typeface="+mn-cs"/>
            </a:endParaRPr>
          </a:p>
          <a:p>
            <a:r>
              <a:rPr lang="de-DE" sz="1200" u="none" strike="noStrike" kern="1200" dirty="0">
                <a:solidFill>
                  <a:schemeClr val="tx1"/>
                </a:solidFill>
                <a:effectLst/>
                <a:latin typeface="Arial" charset="0"/>
                <a:ea typeface="+mn-ea"/>
                <a:cs typeface="+mn-cs"/>
                <a:hlinkClick r:id="rId5"/>
              </a:rPr>
              <a:t>"Sie hatte Angst und murmelte Unverständliches"</a:t>
            </a:r>
            <a:endParaRPr lang="de-CH" sz="1200" kern="1200" dirty="0">
              <a:solidFill>
                <a:schemeClr val="tx1"/>
              </a:solidFill>
              <a:effectLst/>
              <a:latin typeface="Arial" charset="0"/>
              <a:ea typeface="+mn-ea"/>
              <a:cs typeface="+mn-cs"/>
            </a:endParaRPr>
          </a:p>
          <a:p>
            <a:r>
              <a:rPr lang="de-DE" sz="1200" u="none" strike="noStrike" kern="1200" dirty="0">
                <a:solidFill>
                  <a:schemeClr val="tx1"/>
                </a:solidFill>
                <a:effectLst/>
                <a:latin typeface="Arial" charset="0"/>
                <a:ea typeface="+mn-ea"/>
                <a:cs typeface="+mn-cs"/>
                <a:hlinkClick r:id="rId5"/>
              </a:rPr>
              <a:t>Im Prozess um eine rätselhafte Teufelsaustreibung erklärt sich der erste von fünf südkoreanischen Angeklagten. Der Vorfall tue ihm "unendlich leid", sagt er - und übt harte Kritik an seiner Mutter. </a:t>
            </a:r>
            <a:r>
              <a:rPr lang="de-DE" sz="1200" i="1" u="none" strike="noStrike" kern="1200" dirty="0">
                <a:solidFill>
                  <a:schemeClr val="tx1"/>
                </a:solidFill>
                <a:effectLst/>
                <a:latin typeface="Arial" charset="0"/>
                <a:ea typeface="+mn-ea"/>
                <a:cs typeface="+mn-cs"/>
                <a:hlinkClick r:id="rId5"/>
              </a:rPr>
              <a:t>Von Susanne </a:t>
            </a:r>
            <a:r>
              <a:rPr lang="de-DE" sz="1200" i="1" u="none" strike="noStrike" kern="1200" dirty="0" err="1">
                <a:solidFill>
                  <a:schemeClr val="tx1"/>
                </a:solidFill>
                <a:effectLst/>
                <a:latin typeface="Arial" charset="0"/>
                <a:ea typeface="+mn-ea"/>
                <a:cs typeface="+mn-cs"/>
                <a:hlinkClick r:id="rId5"/>
              </a:rPr>
              <a:t>Höll</a:t>
            </a:r>
            <a:r>
              <a:rPr lang="de-DE" sz="1200" u="none" strike="noStrike" kern="1200" dirty="0">
                <a:solidFill>
                  <a:schemeClr val="tx1"/>
                </a:solidFill>
                <a:effectLst/>
                <a:latin typeface="Arial" charset="0"/>
                <a:ea typeface="+mn-ea"/>
                <a:cs typeface="+mn-cs"/>
                <a:hlinkClick r:id="rId5"/>
              </a:rPr>
              <a:t> mehr...</a:t>
            </a:r>
            <a:endParaRPr lang="de-CH" sz="1200" kern="1200" dirty="0">
              <a:solidFill>
                <a:schemeClr val="tx1"/>
              </a:solidFill>
              <a:effectLst/>
              <a:latin typeface="Arial" charset="0"/>
              <a:ea typeface="+mn-ea"/>
              <a:cs typeface="+mn-cs"/>
            </a:endParaRPr>
          </a:p>
          <a:p>
            <a:r>
              <a:rPr lang="de-CH" sz="1200" kern="1200" dirty="0">
                <a:solidFill>
                  <a:schemeClr val="tx1"/>
                </a:solidFill>
                <a:effectLst/>
                <a:latin typeface="Arial" charset="0"/>
                <a:ea typeface="+mn-ea"/>
                <a:cs typeface="+mn-cs"/>
              </a:rPr>
              <a:t> </a:t>
            </a:r>
          </a:p>
          <a:p>
            <a:r>
              <a:rPr lang="de-CH" sz="1200" kern="1200" dirty="0">
                <a:solidFill>
                  <a:schemeClr val="tx1"/>
                </a:solidFill>
                <a:effectLst/>
                <a:latin typeface="Arial" charset="0"/>
                <a:ea typeface="+mn-ea"/>
                <a:cs typeface="+mn-cs"/>
              </a:rPr>
              <a:t> </a:t>
            </a:r>
          </a:p>
          <a:p>
            <a:r>
              <a:rPr lang="de-CH" sz="1200" kern="1200" dirty="0">
                <a:solidFill>
                  <a:schemeClr val="tx1"/>
                </a:solidFill>
                <a:effectLst/>
                <a:latin typeface="Arial" charset="0"/>
                <a:ea typeface="+mn-ea"/>
                <a:cs typeface="+mn-cs"/>
              </a:rPr>
              <a:t> </a:t>
            </a:r>
          </a:p>
          <a:p>
            <a:endParaRPr lang="de-CH" dirty="0"/>
          </a:p>
        </p:txBody>
      </p:sp>
      <p:sp>
        <p:nvSpPr>
          <p:cNvPr id="4" name="Foliennummernplatzhalter 3"/>
          <p:cNvSpPr>
            <a:spLocks noGrp="1"/>
          </p:cNvSpPr>
          <p:nvPr>
            <p:ph type="sldNum" sz="quarter" idx="10"/>
          </p:nvPr>
        </p:nvSpPr>
        <p:spPr/>
        <p:txBody>
          <a:bodyPr/>
          <a:lstStyle/>
          <a:p>
            <a:pPr>
              <a:defRPr/>
            </a:pPr>
            <a:fld id="{05B2B712-1D16-4702-B83B-F48463195A58}" type="slidenum">
              <a:rPr lang="de-DE" smtClean="0"/>
              <a:pPr>
                <a:defRPr/>
              </a:pPr>
              <a:t>6</a:t>
            </a:fld>
            <a:endParaRPr lang="de-DE"/>
          </a:p>
        </p:txBody>
      </p:sp>
    </p:spTree>
    <p:extLst>
      <p:ext uri="{BB962C8B-B14F-4D97-AF65-F5344CB8AC3E}">
        <p14:creationId xmlns:p14="http://schemas.microsoft.com/office/powerpoint/2010/main" val="16092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80F050-34E9-4D1D-BE6E-C84F80114726}" type="slidenum">
              <a:rPr lang="de-DE" altLang="en-US"/>
              <a:pPr eaLnBrk="1" hangingPunct="1"/>
              <a:t>7</a:t>
            </a:fld>
            <a:endParaRPr lang="de-DE"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lnSpc>
                <a:spcPct val="80000"/>
              </a:lnSpc>
            </a:pPr>
            <a:r>
              <a:rPr lang="de-DE" altLang="en-US" sz="800" b="1" i="1">
                <a:latin typeface="Arial" panose="020B0604020202020204" pitchFamily="34" charset="0"/>
              </a:rPr>
              <a:t>Krankheit oder Besessenheit?</a:t>
            </a:r>
          </a:p>
          <a:p>
            <a:pPr eaLnBrk="1" hangingPunct="1">
              <a:lnSpc>
                <a:spcPct val="80000"/>
              </a:lnSpc>
            </a:pPr>
            <a:r>
              <a:rPr lang="de-DE" altLang="en-US" sz="800">
                <a:latin typeface="Arial" panose="020B0604020202020204" pitchFamily="34" charset="0"/>
              </a:rPr>
              <a:t>Wer im christlichen Kontext mit Borderlinepersönlichkeiten zu tun hat, kommt nicht um die Frage herum: Krankheit oder Besessenheit? Die Anfrage kommt gar nicht immer von den Seelsorgern, sie wird vielmehr von den Betroffenen an die Theologen herangetragen. Borderlinepatienten leiden z.T. enorm an ihren Stimmungsschwankungen. Wutausbrüche, haßerfüllte Abwertung einer geliebten Person, unkontrollierbare Ängste, Bewußtseinsveränderungen mit Gedächtnislücken, das Reissen nach Drogen oder Sex, Unsicherheiten über die eigene Person, plötzlich einschießende Impulse zur Selbstverletzung – all diese Störungen werden so intensiv erlebt, und doch so fremd, daß man immer wieder hört: „Das bin ja gar nicht mehr ich selbst. Da ist etwas anderes, ja eine andere Person in mir, die mich bestimmt!“</a:t>
            </a:r>
          </a:p>
          <a:p>
            <a:pPr eaLnBrk="1" hangingPunct="1">
              <a:lnSpc>
                <a:spcPct val="80000"/>
              </a:lnSpc>
            </a:pPr>
            <a:r>
              <a:rPr lang="de-DE" altLang="en-US" sz="800">
                <a:latin typeface="Arial" panose="020B0604020202020204" pitchFamily="34" charset="0"/>
              </a:rPr>
              <a:t>Besonders unheimlich ist die Beobachtung, daß manche Borderlinepatienten eine Art „Antenne für die jenseitige Welt“, einen sechsten Sinn haben (</a:t>
            </a:r>
            <a:r>
              <a:rPr lang="de-DE" altLang="en-US" sz="800">
                <a:latin typeface="Arial" panose="020B0604020202020204" pitchFamily="34" charset="0"/>
                <a:hlinkClick r:id="" action="ppaction://noaction"/>
              </a:rPr>
              <a:t>[1]</a:t>
            </a:r>
            <a:r>
              <a:rPr lang="de-DE" altLang="en-US" sz="800">
                <a:latin typeface="Arial" panose="020B0604020202020204" pitchFamily="34" charset="0"/>
              </a:rPr>
              <a:t>). Ein Beispiel: Maria, eine 22-jährige Bibelschülerin träumt, sie werde am nächsten Tag einen Autounfall haben. Doch das war gar nicht möglich, denn sie hatte kein Auto. Am Nachmittag fährt die Klasse in einen Einsatz, doch der Student, der eines der Autos hätte lenken sollen, verknackt sich den Fuß. Und nun wird jemand gesucht, der einen Führerschein hat. Die Wahl fällt auf Maria . . . „Ich war von Panik ergriffen. Und wirklich, auf dem Heimweg fuhr ich zu schnell in eine Kurve und kam von der Straße ab. Zum Glück wurde niemand verletzt, aber der Bus war kaputt! Aber was mich viel mehr beschäftigte, war die Frage nach der Vorahnung im Traum. Hatte ich einen Wahrsagegeist?“ </a:t>
            </a:r>
          </a:p>
          <a:p>
            <a:pPr eaLnBrk="1" hangingPunct="1">
              <a:lnSpc>
                <a:spcPct val="80000"/>
              </a:lnSpc>
            </a:pPr>
            <a:r>
              <a:rPr lang="de-DE" altLang="en-US" sz="800">
                <a:latin typeface="Arial" panose="020B0604020202020204" pitchFamily="34" charset="0"/>
              </a:rPr>
              <a:t>Diese Durchlässigkeit in eine andere Welt wurde von dem Okkultismus-Forscher Kurt Koch  auch als </a:t>
            </a:r>
            <a:r>
              <a:rPr lang="de-DE" altLang="en-US" sz="800" u="sng">
                <a:latin typeface="Arial" panose="020B0604020202020204" pitchFamily="34" charset="0"/>
              </a:rPr>
              <a:t>Medialität</a:t>
            </a:r>
            <a:r>
              <a:rPr lang="de-DE" altLang="en-US" sz="800">
                <a:latin typeface="Arial" panose="020B0604020202020204" pitchFamily="34" charset="0"/>
              </a:rPr>
              <a:t> bezeichnet. Ich war beim Lesen seiner Ausführungen überrascht, daß er zum Schluß kam, nicht jede Medialität sei okkulter Natur. Koch wörtlich: „Schon manchmal bin ich gefragt worden, ob alle medialen Kräfte einen negativen Charakter haben. Gibt es einen neutralen Streifen? Ich kann nicht mit einem Satz antworten. Es gibt Menschen, die durch Vererbung unbewußt medial sind und es in ihrem Leben nicht entdecken. Diese unbewußte , verborgene Medialität, die nicht in Anspruch genommen wird, ist keine Schuld. Sie wirkt sich aber häufig als Belastung aus.“ (</a:t>
            </a:r>
            <a:r>
              <a:rPr lang="de-DE" altLang="en-US" sz="800">
                <a:latin typeface="Arial" panose="020B0604020202020204" pitchFamily="34" charset="0"/>
                <a:hlinkClick r:id="" action="ppaction://noaction"/>
              </a:rPr>
              <a:t>[2]</a:t>
            </a:r>
            <a:r>
              <a:rPr lang="de-DE" altLang="en-US" sz="800">
                <a:latin typeface="Arial" panose="020B0604020202020204" pitchFamily="34" charset="0"/>
              </a:rPr>
              <a:t>) Offensichtlich kann also eine nervliche Übersensibilität eine erhöhte Sensibilität in diesem Grenzbereich zum Übersinnlichen nach sich ziehen. </a:t>
            </a:r>
          </a:p>
          <a:p>
            <a:pPr eaLnBrk="1" hangingPunct="1">
              <a:lnSpc>
                <a:spcPct val="80000"/>
              </a:lnSpc>
            </a:pPr>
            <a:r>
              <a:rPr lang="de-DE" altLang="en-US" sz="800">
                <a:latin typeface="Arial" panose="020B0604020202020204" pitchFamily="34" charset="0"/>
              </a:rPr>
              <a:t>Maria war so alarmiert, daß sie einen Seelsorger aufsuchte. Dieser erkannte eine „okkulte Belastung“ und führte eine Freibetung durch. Die erste Freibetung erlebte sie als große Hilfe. Sie hatte anscheinend eine Belastung und jetzt wurde durch das Gebet die okkulte Bindung gebrochen. Einige Zeit lang hatte sie Ruhe, doch immer wieder traten ähnliche Vorahnungen auf. Einige Jahre später bildete sich das Vollbild einer Borderlinestörung aus. Wie war nun das Wiederauftreten oder gar die Verschlimmerung der Symptome zu erklären? Waren die Dämonen zurückgekehrt? Diese Frau rang darum, mit Gott in Verbindung zu sein und nach christlichen Maßstäben zu leben. Konnte man da alle Symptome mit dämonischen Kräften erklären?</a:t>
            </a:r>
          </a:p>
          <a:p>
            <a:pPr eaLnBrk="1" hangingPunct="1">
              <a:lnSpc>
                <a:spcPct val="80000"/>
              </a:lnSpc>
            </a:pPr>
            <a:r>
              <a:rPr lang="de-DE" altLang="en-US" sz="800">
                <a:latin typeface="Arial" panose="020B0604020202020204" pitchFamily="34" charset="0"/>
              </a:rPr>
              <a:t>Wiederholt werde ich von Seelsorgerinnen und Seelsorgern gefragt: „Was ist, wenn ein Mensch freigebetet ist, und er dennoch wieder ähnliche Symptome zeigt? Wie sollen wir dann die Symptome erklären, wie  können wir die Person begleiten?“ – Immer wieder muß ich dann auf die Gefahren einer einseitigen okkulten Erklärung hinweisen (vgl. oben). Unser Wissen ist Stückwerk, und oft finden wir keine letzte Erklärung für das Leiden unserer Patienten, gerade im Bereich der Instabilität der Persönlichkeit. Auch die Medizin und die Psychologie können keine letzte Erklärung geben und ringen immer wieder um Beschreibungen und Erklärungsmodelle.</a:t>
            </a:r>
          </a:p>
          <a:p>
            <a:pPr eaLnBrk="1" hangingPunct="1">
              <a:lnSpc>
                <a:spcPct val="80000"/>
              </a:lnSpc>
            </a:pPr>
            <a:r>
              <a:rPr lang="de-DE" altLang="en-US" sz="800">
                <a:latin typeface="Arial" panose="020B0604020202020204" pitchFamily="34" charset="0"/>
              </a:rPr>
              <a:t>Aus diesem Grunde neige ich dazu, nicht immer nach den Ursachen zu fragen, sondern das Augenmerk auf die Frage zu legen: Wie kann ich die betroffenen Menschen in ihrer Not ernst nehmen, ihnen Gegenüber sein, und ihnen helfen, besser mit ihren Störungen umzugehen. Dazu wurde in den letzten zwei Kapiteln schon viel gesagt. Wie gehe ich nun aber mit Menschen um, die selbst die okkulte Erklärung ins Gespräch bringen, oftmals von großen Ängsten besetzt? Hier gilt es nüchtern und bescheiden zugleich zu sein. Hilfreich ist hier ein genaues Betrachten derjenigen Störungen, die als okkult erlebt werden. Ich erkläre dann, daß Alpträume, Flashbacks und Stimmungsschwankungen natürliche Reaktionen des menschlichen Geistes sind, mit schweren Erfahrungen umzugehen. Manchmal treten sie auch ohne solche Traumata als Ausdruck einer starken seelischen Anspannung auf. Ängste können sich manchmal durch schreckliche Bilder ausdrücken, die wir vernunftmäßig gar nicht verstehen. Aber sie müssen deshalb nicht gleich dämonisch sein. </a:t>
            </a:r>
          </a:p>
          <a:p>
            <a:pPr eaLnBrk="1" hangingPunct="1">
              <a:lnSpc>
                <a:spcPct val="80000"/>
              </a:lnSpc>
            </a:pPr>
            <a:r>
              <a:rPr lang="de-DE" altLang="en-US" sz="800">
                <a:latin typeface="Arial" panose="020B0604020202020204" pitchFamily="34" charset="0"/>
              </a:rPr>
              <a:t>Auch psychosomatische Reaktionen dürfen nicht gleich dämonisch gedeutet werden, selbst wenn sie von den Betroffenen in so dramatischer Form erlebt werden. Auch wenn jemand den Eindruck hat, in der Nacht sitze ihr der Teufel auf der Brust, so handelt es sich dabei um ein Engegefühl, das viele Menschen in Depressionen und Angstzuständen erleben. Ein solches Entkoppeln von Erfahrung und dämonischer Deutung hat oft therapeutische Wirkung: Die Betroffenen erleben dann nur schon durch den Zuspruch eine Beruhigung, manchmal bedarf es vorübergehend einer zusätzlichen Medikation.</a:t>
            </a:r>
          </a:p>
          <a:p>
            <a:pPr eaLnBrk="1" hangingPunct="1">
              <a:lnSpc>
                <a:spcPct val="80000"/>
              </a:lnSpc>
            </a:pPr>
            <a:r>
              <a:rPr lang="de-DE" altLang="en-US" sz="800">
                <a:latin typeface="Arial" panose="020B0604020202020204" pitchFamily="34" charset="0"/>
              </a:rPr>
              <a:t/>
            </a:r>
            <a:br>
              <a:rPr lang="de-DE" altLang="en-US" sz="800">
                <a:latin typeface="Arial" panose="020B0604020202020204" pitchFamily="34" charset="0"/>
              </a:rPr>
            </a:br>
            <a:r>
              <a:rPr lang="de-DE" altLang="en-US" sz="800">
                <a:latin typeface="Arial" panose="020B0604020202020204" pitchFamily="34" charset="0"/>
                <a:hlinkClick r:id="" action="ppaction://noaction"/>
              </a:rPr>
              <a:t>[1]</a:t>
            </a:r>
            <a:r>
              <a:rPr lang="de-DE" altLang="en-US" sz="800">
                <a:latin typeface="Arial" panose="020B0604020202020204" pitchFamily="34" charset="0"/>
              </a:rPr>
              <a:t>  Obwohl ich diese Beobachtung aus den Gesprächen mit meinen Patientinnen gemacht habe, fand ich kürzlich eine Beschreibung solcher Phänomene bei Huber 1995, S. 135–138.</a:t>
            </a:r>
            <a:endParaRPr lang="de-DE" altLang="en-US" sz="800">
              <a:latin typeface="Arial" panose="020B0604020202020204" pitchFamily="34" charset="0"/>
              <a:hlinkClick r:id="" action="ppaction://noaction"/>
            </a:endParaRPr>
          </a:p>
          <a:p>
            <a:pPr eaLnBrk="1" hangingPunct="1">
              <a:lnSpc>
                <a:spcPct val="80000"/>
              </a:lnSpc>
            </a:pPr>
            <a:r>
              <a:rPr lang="de-DE" altLang="en-US" sz="800">
                <a:latin typeface="Arial" panose="020B0604020202020204" pitchFamily="34" charset="0"/>
                <a:hlinkClick r:id="" action="ppaction://noaction"/>
              </a:rPr>
              <a:t>[2]</a:t>
            </a:r>
            <a:r>
              <a:rPr lang="de-DE" altLang="en-US" sz="800">
                <a:latin typeface="Arial" panose="020B0604020202020204" pitchFamily="34" charset="0"/>
              </a:rPr>
              <a:t>  Koch 1982, S. 669.</a:t>
            </a:r>
          </a:p>
        </p:txBody>
      </p:sp>
    </p:spTree>
    <p:extLst>
      <p:ext uri="{BB962C8B-B14F-4D97-AF65-F5344CB8AC3E}">
        <p14:creationId xmlns:p14="http://schemas.microsoft.com/office/powerpoint/2010/main" val="3132625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E2B2E6-5D06-45CF-930D-ECC305755291}" type="slidenum">
              <a:rPr lang="de-DE" altLang="en-US"/>
              <a:pPr eaLnBrk="1" hangingPunct="1"/>
              <a:t>9</a:t>
            </a:fld>
            <a:endParaRPr lang="de-DE"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de-CH" altLang="en-US">
              <a:latin typeface="Arial" panose="020B0604020202020204" pitchFamily="34" charset="0"/>
            </a:endParaRPr>
          </a:p>
        </p:txBody>
      </p:sp>
    </p:spTree>
    <p:extLst>
      <p:ext uri="{BB962C8B-B14F-4D97-AF65-F5344CB8AC3E}">
        <p14:creationId xmlns:p14="http://schemas.microsoft.com/office/powerpoint/2010/main" val="180123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86FEFD-583F-462F-9691-39ECBE39A936}" type="slidenum">
              <a:rPr lang="de-DE" altLang="en-US"/>
              <a:pPr eaLnBrk="1" hangingPunct="1"/>
              <a:t>10</a:t>
            </a:fld>
            <a:endParaRPr lang="de-DE"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lnSpc>
                <a:spcPct val="80000"/>
              </a:lnSpc>
            </a:pPr>
            <a:r>
              <a:rPr lang="de-DE" altLang="en-US" sz="1200" dirty="0" smtClean="0">
                <a:latin typeface="Arial" panose="020B0604020202020204" pitchFamily="34" charset="0"/>
              </a:rPr>
              <a:t>Tod, Selbstmord, Mord   </a:t>
            </a:r>
          </a:p>
          <a:p>
            <a:pPr eaLnBrk="1" hangingPunct="1">
              <a:lnSpc>
                <a:spcPct val="80000"/>
              </a:lnSpc>
            </a:pPr>
            <a:r>
              <a:rPr lang="de-DE" altLang="en-US" sz="1200" dirty="0" smtClean="0">
                <a:latin typeface="Arial" panose="020B0604020202020204" pitchFamily="34" charset="0"/>
              </a:rPr>
              <a:t>Zerstörung, Gewalt   </a:t>
            </a:r>
          </a:p>
          <a:p>
            <a:pPr eaLnBrk="1" hangingPunct="1">
              <a:lnSpc>
                <a:spcPct val="80000"/>
              </a:lnSpc>
            </a:pPr>
            <a:r>
              <a:rPr lang="de-DE" altLang="en-US" sz="1200" dirty="0" smtClean="0">
                <a:latin typeface="Arial" panose="020B0604020202020204" pitchFamily="34" charset="0"/>
              </a:rPr>
              <a:t>Finsternis, Täuschung   </a:t>
            </a:r>
          </a:p>
          <a:p>
            <a:pPr eaLnBrk="1" hangingPunct="1">
              <a:lnSpc>
                <a:spcPct val="80000"/>
              </a:lnSpc>
            </a:pPr>
            <a:r>
              <a:rPr lang="de-DE" altLang="en-US" sz="1200" dirty="0" smtClean="0">
                <a:latin typeface="Arial" panose="020B0604020202020204" pitchFamily="34" charset="0"/>
              </a:rPr>
              <a:t>Zorn, Wut, </a:t>
            </a:r>
            <a:r>
              <a:rPr lang="de-DE" altLang="en-US" sz="1200" dirty="0" err="1" smtClean="0">
                <a:latin typeface="Arial" panose="020B0604020202020204" pitchFamily="34" charset="0"/>
              </a:rPr>
              <a:t>Haß</a:t>
            </a:r>
            <a:r>
              <a:rPr lang="de-DE" altLang="en-US" sz="1200" dirty="0" smtClean="0">
                <a:latin typeface="Arial" panose="020B0604020202020204" pitchFamily="34" charset="0"/>
              </a:rPr>
              <a:t>   </a:t>
            </a:r>
          </a:p>
          <a:p>
            <a:pPr eaLnBrk="1" hangingPunct="1">
              <a:lnSpc>
                <a:spcPct val="80000"/>
              </a:lnSpc>
            </a:pPr>
            <a:r>
              <a:rPr lang="de-DE" altLang="en-US" sz="1200" dirty="0" err="1" smtClean="0">
                <a:latin typeface="Arial" panose="020B0604020202020204" pitchFamily="34" charset="0"/>
              </a:rPr>
              <a:t>Haß</a:t>
            </a:r>
            <a:r>
              <a:rPr lang="de-DE" altLang="en-US" sz="1200" dirty="0" smtClean="0">
                <a:latin typeface="Arial" panose="020B0604020202020204" pitchFamily="34" charset="0"/>
              </a:rPr>
              <a:t>, Rache, Mord   </a:t>
            </a:r>
          </a:p>
          <a:p>
            <a:pPr eaLnBrk="1" hangingPunct="1">
              <a:lnSpc>
                <a:spcPct val="80000"/>
              </a:lnSpc>
            </a:pPr>
            <a:r>
              <a:rPr lang="de-DE" altLang="en-US" sz="1200" dirty="0" smtClean="0">
                <a:latin typeface="Arial" panose="020B0604020202020204" pitchFamily="34" charset="0"/>
              </a:rPr>
              <a:t>Unversöhnlichkeit, Wut, Bitterkeit, Ablehnung   </a:t>
            </a:r>
          </a:p>
          <a:p>
            <a:pPr eaLnBrk="1" hangingPunct="1">
              <a:lnSpc>
                <a:spcPct val="80000"/>
              </a:lnSpc>
            </a:pPr>
            <a:r>
              <a:rPr lang="de-DE" altLang="en-US" sz="1200" dirty="0" smtClean="0">
                <a:latin typeface="Arial" panose="020B0604020202020204" pitchFamily="34" charset="0"/>
              </a:rPr>
              <a:t>Rebellion, Sturheit   </a:t>
            </a:r>
          </a:p>
          <a:p>
            <a:pPr eaLnBrk="1" hangingPunct="1">
              <a:lnSpc>
                <a:spcPct val="80000"/>
              </a:lnSpc>
            </a:pPr>
            <a:r>
              <a:rPr lang="de-DE" altLang="en-US" sz="1200" dirty="0" smtClean="0">
                <a:latin typeface="Arial" panose="020B0604020202020204" pitchFamily="34" charset="0"/>
              </a:rPr>
              <a:t>Ablehnung, Selbstablehnung, </a:t>
            </a:r>
          </a:p>
          <a:p>
            <a:pPr eaLnBrk="1" hangingPunct="1">
              <a:lnSpc>
                <a:spcPct val="80000"/>
              </a:lnSpc>
            </a:pPr>
            <a:r>
              <a:rPr lang="de-DE" altLang="en-US" sz="1200" dirty="0" smtClean="0">
                <a:latin typeface="Arial" panose="020B0604020202020204" pitchFamily="34" charset="0"/>
              </a:rPr>
              <a:t>Angst vor Ablehnung</a:t>
            </a:r>
          </a:p>
          <a:p>
            <a:pPr eaLnBrk="1" hangingPunct="1">
              <a:lnSpc>
                <a:spcPct val="80000"/>
              </a:lnSpc>
            </a:pPr>
            <a:r>
              <a:rPr lang="de-DE" altLang="en-US" sz="1200" dirty="0" smtClean="0">
                <a:latin typeface="Arial" panose="020B0604020202020204" pitchFamily="34" charset="0"/>
              </a:rPr>
              <a:t>Furcht, Terror, Qual, </a:t>
            </a:r>
          </a:p>
          <a:p>
            <a:pPr eaLnBrk="1" hangingPunct="1">
              <a:lnSpc>
                <a:spcPct val="80000"/>
              </a:lnSpc>
            </a:pPr>
            <a:r>
              <a:rPr lang="de-DE" altLang="en-US" sz="1200" dirty="0" smtClean="0">
                <a:latin typeface="Arial" panose="020B0604020202020204" pitchFamily="34" charset="0"/>
              </a:rPr>
              <a:t>Furcht vor... zum Beispiel Ablehnung, Schmerz,</a:t>
            </a:r>
          </a:p>
          <a:p>
            <a:pPr eaLnBrk="1" hangingPunct="1">
              <a:lnSpc>
                <a:spcPct val="80000"/>
              </a:lnSpc>
            </a:pPr>
            <a:r>
              <a:rPr lang="de-DE" altLang="en-US" sz="1200" dirty="0" smtClean="0">
                <a:latin typeface="Arial" panose="020B0604020202020204" pitchFamily="34" charset="0"/>
              </a:rPr>
              <a:t>Dunkelheit, Alleinsein, Außenwelt, Höhe   </a:t>
            </a:r>
          </a:p>
          <a:p>
            <a:pPr eaLnBrk="1" hangingPunct="1">
              <a:lnSpc>
                <a:spcPct val="80000"/>
              </a:lnSpc>
            </a:pPr>
            <a:r>
              <a:rPr lang="de-DE" altLang="en-US" sz="1200" dirty="0" smtClean="0">
                <a:latin typeface="Arial" panose="020B0604020202020204" pitchFamily="34" charset="0"/>
              </a:rPr>
              <a:t>Selbstablehnung, 'Wertlosigkeit, Perfektionismus   </a:t>
            </a:r>
          </a:p>
          <a:p>
            <a:pPr eaLnBrk="1" hangingPunct="1">
              <a:lnSpc>
                <a:spcPct val="80000"/>
              </a:lnSpc>
            </a:pPr>
            <a:r>
              <a:rPr lang="de-DE" altLang="en-US" sz="1200" dirty="0" smtClean="0">
                <a:latin typeface="Arial" panose="020B0604020202020204" pitchFamily="34" charset="0"/>
              </a:rPr>
              <a:t>Schuld, Scham, Peinlichkeit, Empfindlichkeit   </a:t>
            </a:r>
          </a:p>
          <a:p>
            <a:pPr eaLnBrk="1" hangingPunct="1">
              <a:lnSpc>
                <a:spcPct val="80000"/>
              </a:lnSpc>
            </a:pPr>
            <a:r>
              <a:rPr lang="de-DE" altLang="en-US" sz="1200" dirty="0" smtClean="0">
                <a:latin typeface="Arial" panose="020B0604020202020204" pitchFamily="34" charset="0"/>
              </a:rPr>
              <a:t>Sorge, Ängstlichkeit, Sorgen über... zum Beispiel die Zukunft oder welchen Eindruck man macht   </a:t>
            </a:r>
          </a:p>
          <a:p>
            <a:pPr eaLnBrk="1" hangingPunct="1">
              <a:lnSpc>
                <a:spcPct val="80000"/>
              </a:lnSpc>
            </a:pPr>
            <a:r>
              <a:rPr lang="de-DE" altLang="en-US" sz="1200" dirty="0" smtClean="0">
                <a:latin typeface="Arial" panose="020B0604020202020204" pitchFamily="34" charset="0"/>
              </a:rPr>
              <a:t>Täuschung, Lügen   Verwirrtheit, Frustration, </a:t>
            </a:r>
            <a:r>
              <a:rPr lang="de-DE" altLang="en-US" sz="1200" dirty="0" err="1" smtClean="0">
                <a:latin typeface="Arial" panose="020B0604020202020204" pitchFamily="34" charset="0"/>
              </a:rPr>
              <a:t>Vergeßlichkeit</a:t>
            </a:r>
            <a:r>
              <a:rPr lang="de-DE" altLang="en-US" sz="1200" dirty="0" smtClean="0">
                <a:latin typeface="Arial" panose="020B0604020202020204" pitchFamily="34" charset="0"/>
              </a:rPr>
              <a:t>   </a:t>
            </a:r>
          </a:p>
          <a:p>
            <a:pPr eaLnBrk="1" hangingPunct="1">
              <a:lnSpc>
                <a:spcPct val="80000"/>
              </a:lnSpc>
            </a:pPr>
            <a:r>
              <a:rPr lang="de-DE" altLang="en-US" sz="1200" dirty="0" smtClean="0">
                <a:latin typeface="Arial" panose="020B0604020202020204" pitchFamily="34" charset="0"/>
              </a:rPr>
              <a:t>Kritik, Verdammnis, richtendes Denken, nach Fehlern suchen   </a:t>
            </a:r>
          </a:p>
          <a:p>
            <a:pPr eaLnBrk="1" hangingPunct="1">
              <a:lnSpc>
                <a:spcPct val="80000"/>
              </a:lnSpc>
            </a:pPr>
            <a:r>
              <a:rPr lang="de-DE" altLang="en-US" sz="1200" dirty="0" smtClean="0">
                <a:latin typeface="Arial" panose="020B0604020202020204" pitchFamily="34" charset="0"/>
              </a:rPr>
              <a:t>Ehebruch, Verführung   </a:t>
            </a:r>
          </a:p>
          <a:p>
            <a:pPr eaLnBrk="1" hangingPunct="1">
              <a:lnSpc>
                <a:spcPct val="80000"/>
              </a:lnSpc>
            </a:pPr>
            <a:r>
              <a:rPr lang="de-DE" altLang="en-US" sz="1200" dirty="0" smtClean="0">
                <a:latin typeface="Arial" panose="020B0604020202020204" pitchFamily="34" charset="0"/>
              </a:rPr>
              <a:t>Vergewaltigung, Gewalt   </a:t>
            </a:r>
          </a:p>
          <a:p>
            <a:pPr eaLnBrk="1" hangingPunct="1">
              <a:lnSpc>
                <a:spcPct val="80000"/>
              </a:lnSpc>
            </a:pPr>
            <a:r>
              <a:rPr lang="de-DE" altLang="en-US" sz="1200" dirty="0" smtClean="0">
                <a:latin typeface="Arial" panose="020B0604020202020204" pitchFamily="34" charset="0"/>
              </a:rPr>
              <a:t>Depression, Wut, Niederlage   </a:t>
            </a:r>
          </a:p>
          <a:p>
            <a:pPr eaLnBrk="1" hangingPunct="1">
              <a:lnSpc>
                <a:spcPct val="80000"/>
              </a:lnSpc>
            </a:pPr>
            <a:r>
              <a:rPr lang="de-DE" altLang="en-US" sz="1200" dirty="0" smtClean="0">
                <a:latin typeface="Arial" panose="020B0604020202020204" pitchFamily="34" charset="0"/>
              </a:rPr>
              <a:t>Nervosität</a:t>
            </a:r>
          </a:p>
          <a:p>
            <a:pPr eaLnBrk="1" hangingPunct="1">
              <a:lnSpc>
                <a:spcPct val="80000"/>
              </a:lnSpc>
            </a:pPr>
            <a:r>
              <a:rPr lang="de-DE" altLang="en-US" sz="1200" dirty="0" smtClean="0">
                <a:latin typeface="Arial" panose="020B0604020202020204" pitchFamily="34" charset="0"/>
              </a:rPr>
              <a:t>119</a:t>
            </a:r>
          </a:p>
          <a:p>
            <a:pPr eaLnBrk="1" hangingPunct="1">
              <a:lnSpc>
                <a:spcPct val="80000"/>
              </a:lnSpc>
            </a:pPr>
            <a:r>
              <a:rPr lang="de-DE" altLang="en-US" sz="1200" dirty="0" smtClean="0">
                <a:latin typeface="Arial" panose="020B0604020202020204" pitchFamily="34" charset="0"/>
              </a:rPr>
              <a:t> </a:t>
            </a:r>
          </a:p>
          <a:p>
            <a:pPr eaLnBrk="1" hangingPunct="1">
              <a:lnSpc>
                <a:spcPct val="80000"/>
              </a:lnSpc>
            </a:pPr>
            <a:r>
              <a:rPr lang="de-DE" altLang="en-US" sz="1200" dirty="0" smtClean="0">
                <a:latin typeface="Arial" panose="020B0604020202020204" pitchFamily="34" charset="0"/>
              </a:rPr>
              <a:t>Empfindlichkeit, Furcht  </a:t>
            </a:r>
          </a:p>
          <a:p>
            <a:pPr eaLnBrk="1" hangingPunct="1">
              <a:lnSpc>
                <a:spcPct val="80000"/>
              </a:lnSpc>
            </a:pPr>
            <a:r>
              <a:rPr lang="de-DE" altLang="en-US" sz="1200" dirty="0" smtClean="0">
                <a:latin typeface="Arial" panose="020B0604020202020204" pitchFamily="34" charset="0"/>
              </a:rPr>
              <a:t>Zweifel, Unglauben, Skepsis</a:t>
            </a:r>
          </a:p>
          <a:p>
            <a:pPr eaLnBrk="1" hangingPunct="1">
              <a:lnSpc>
                <a:spcPct val="80000"/>
              </a:lnSpc>
            </a:pPr>
            <a:r>
              <a:rPr lang="de-DE" altLang="en-US" sz="1200" dirty="0" smtClean="0">
                <a:latin typeface="Arial" panose="020B0604020202020204" pitchFamily="34" charset="0"/>
              </a:rPr>
              <a:t>Stolz, Hochmut, Eitelkeit   </a:t>
            </a:r>
          </a:p>
          <a:p>
            <a:pPr eaLnBrk="1" hangingPunct="1">
              <a:lnSpc>
                <a:spcPct val="80000"/>
              </a:lnSpc>
            </a:pPr>
            <a:r>
              <a:rPr lang="de-DE" altLang="en-US" sz="1200" dirty="0" smtClean="0">
                <a:latin typeface="Arial" panose="020B0604020202020204" pitchFamily="34" charset="0"/>
              </a:rPr>
              <a:t>Pei </a:t>
            </a:r>
          </a:p>
          <a:p>
            <a:pPr eaLnBrk="1" hangingPunct="1">
              <a:lnSpc>
                <a:spcPct val="80000"/>
              </a:lnSpc>
            </a:pPr>
            <a:r>
              <a:rPr lang="de-DE" altLang="en-US" sz="1200" dirty="0" err="1" smtClean="0">
                <a:latin typeface="Arial" panose="020B0604020202020204" pitchFamily="34" charset="0"/>
              </a:rPr>
              <a:t>jektion</a:t>
            </a:r>
            <a:r>
              <a:rPr lang="de-DE" altLang="en-US" sz="1200" dirty="0" smtClean="0">
                <a:latin typeface="Arial" panose="020B0604020202020204" pitchFamily="34" charset="0"/>
              </a:rPr>
              <a:t>, Unsicherheit</a:t>
            </a:r>
          </a:p>
          <a:p>
            <a:pPr eaLnBrk="1" hangingPunct="1">
              <a:lnSpc>
                <a:spcPct val="80000"/>
              </a:lnSpc>
            </a:pPr>
            <a:r>
              <a:rPr lang="de-DE" altLang="en-US" sz="1200" dirty="0" smtClean="0">
                <a:latin typeface="Arial" panose="020B0604020202020204" pitchFamily="34" charset="0"/>
              </a:rPr>
              <a:t>Konkurrenzdenken, Unsicherheit, Stolz</a:t>
            </a:r>
          </a:p>
          <a:p>
            <a:pPr eaLnBrk="1" hangingPunct="1">
              <a:lnSpc>
                <a:spcPct val="80000"/>
              </a:lnSpc>
            </a:pPr>
            <a:r>
              <a:rPr lang="de-DE" altLang="en-US" sz="1200" dirty="0" smtClean="0">
                <a:latin typeface="Arial" panose="020B0604020202020204" pitchFamily="34" charset="0"/>
              </a:rPr>
              <a:t>  </a:t>
            </a:r>
          </a:p>
          <a:p>
            <a:pPr eaLnBrk="1" hangingPunct="1">
              <a:lnSpc>
                <a:spcPct val="80000"/>
              </a:lnSpc>
            </a:pPr>
            <a:r>
              <a:rPr lang="de-DE" altLang="en-US" sz="1200" dirty="0" smtClean="0">
                <a:latin typeface="Arial" panose="020B0604020202020204" pitchFamily="34" charset="0"/>
              </a:rPr>
              <a:t>Anfälligkeit, Krankheit (kann eine bestimmte Erkrankung wie Diabetes., Arthritis o. ä. sein)</a:t>
            </a:r>
          </a:p>
          <a:p>
            <a:pPr eaLnBrk="1" hangingPunct="1">
              <a:lnSpc>
                <a:spcPct val="80000"/>
              </a:lnSpc>
            </a:pPr>
            <a:r>
              <a:rPr lang="de-DE" altLang="en-US" sz="1200" dirty="0" smtClean="0">
                <a:latin typeface="Arial" panose="020B0604020202020204" pitchFamily="34" charset="0"/>
              </a:rPr>
              <a:t>  </a:t>
            </a:r>
          </a:p>
          <a:p>
            <a:pPr eaLnBrk="1" hangingPunct="1">
              <a:lnSpc>
                <a:spcPct val="80000"/>
              </a:lnSpc>
            </a:pPr>
            <a:r>
              <a:rPr lang="de-DE" altLang="en-US" sz="1200" dirty="0" smtClean="0">
                <a:latin typeface="Arial" panose="020B0604020202020204" pitchFamily="34" charset="0"/>
              </a:rPr>
              <a:t>Gotteslästerung, Fluchen, Spott</a:t>
            </a:r>
          </a:p>
          <a:p>
            <a:pPr eaLnBrk="1" hangingPunct="1">
              <a:lnSpc>
                <a:spcPct val="80000"/>
              </a:lnSpc>
            </a:pPr>
            <a:r>
              <a:rPr lang="de-DE" altLang="en-US" sz="1200" dirty="0" smtClean="0">
                <a:latin typeface="Arial" panose="020B0604020202020204" pitchFamily="34" charset="0"/>
              </a:rPr>
              <a:t>Krebs,</a:t>
            </a:r>
          </a:p>
          <a:p>
            <a:pPr eaLnBrk="1" hangingPunct="1">
              <a:lnSpc>
                <a:spcPct val="80000"/>
              </a:lnSpc>
            </a:pPr>
            <a:r>
              <a:rPr lang="de-DE" altLang="en-US" sz="1200" dirty="0" smtClean="0">
                <a:latin typeface="Arial" panose="020B0604020202020204" pitchFamily="34" charset="0"/>
              </a:rPr>
              <a:t>Außer solchen «Gefühls »Dämonen ermutigen noch andere zu Zwängen und Abhängigkeiten. Sie können Namen haben wie:</a:t>
            </a:r>
          </a:p>
          <a:p>
            <a:pPr eaLnBrk="1" hangingPunct="1">
              <a:lnSpc>
                <a:spcPct val="80000"/>
              </a:lnSpc>
            </a:pPr>
            <a:r>
              <a:rPr lang="de-DE" altLang="en-US" sz="1200" dirty="0" smtClean="0">
                <a:latin typeface="Arial" panose="020B0604020202020204" pitchFamily="34" charset="0"/>
              </a:rPr>
              <a:t>Zwanghaftigkeit oder Zwang   Kontrolle, Dominanz, Besitzergreifung   Darstellung, anderen gefallen   Intellektualismus, Drang zu verstehen, Rationalisierung   Religiosität, Rituale, doktrinäre Zwanghaftigkeit   Wollust, sexuelle Unreinheit, Ehebruch   Pornographie, sexuelle Phantasien   Homosexualität, lesbische Liebe   Masturbation (zwanghaft)   Alkohol   Drogen   Nikotin   Völlerei   Magersucht   </a:t>
            </a:r>
            <a:r>
              <a:rPr lang="de-DE" altLang="en-US" sz="1200" dirty="0" err="1" smtClean="0">
                <a:latin typeface="Arial" panose="020B0604020202020204" pitchFamily="34" charset="0"/>
              </a:rPr>
              <a:t>Buliiiiie</a:t>
            </a:r>
            <a:r>
              <a:rPr lang="de-DE" altLang="en-US" sz="1200" dirty="0" smtClean="0">
                <a:latin typeface="Arial" panose="020B0604020202020204" pitchFamily="34" charset="0"/>
              </a:rPr>
              <a:t>   Koffein</a:t>
            </a:r>
          </a:p>
          <a:p>
            <a:pPr eaLnBrk="1" hangingPunct="1">
              <a:lnSpc>
                <a:spcPct val="80000"/>
              </a:lnSpc>
            </a:pPr>
            <a:r>
              <a:rPr lang="de-DE" altLang="en-US" sz="1200" dirty="0" smtClean="0">
                <a:latin typeface="Arial" panose="020B0604020202020204" pitchFamily="34" charset="0"/>
              </a:rPr>
              <a:t>Okkulte und kultische Geister (einschließlich derer aus falschen Religionen) bilden eine weitere Kategorie. Sie können häufig sehr machtvoll sein. </a:t>
            </a:r>
            <a:r>
              <a:rPr lang="de-DE" altLang="en-US" sz="1200" dirty="0" err="1" smtClean="0">
                <a:latin typeface="Arial" panose="020B0604020202020204" pitchFamily="34" charset="0"/>
              </a:rPr>
              <a:t>Einiee</a:t>
            </a:r>
            <a:r>
              <a:rPr lang="de-DE" altLang="en-US" sz="1200" dirty="0" smtClean="0">
                <a:latin typeface="Arial" panose="020B0604020202020204" pitchFamily="34" charset="0"/>
              </a:rPr>
              <a:t> von ihnen sind:</a:t>
            </a:r>
            <a:endParaRPr lang="en-GB" altLang="en-US" sz="1200" dirty="0" smtClean="0">
              <a:latin typeface="Arial" panose="020B0604020202020204" pitchFamily="34" charset="0"/>
            </a:endParaRPr>
          </a:p>
          <a:p>
            <a:pPr eaLnBrk="1" hangingPunct="1">
              <a:lnSpc>
                <a:spcPct val="80000"/>
              </a:lnSpc>
            </a:pPr>
            <a:r>
              <a:rPr lang="en-GB" altLang="en-US" sz="1200" dirty="0" smtClean="0">
                <a:latin typeface="Arial" panose="020B0604020202020204" pitchFamily="34" charset="0"/>
              </a:rPr>
              <a:t>it</a:t>
            </a:r>
          </a:p>
          <a:p>
            <a:pPr eaLnBrk="1" hangingPunct="1">
              <a:lnSpc>
                <a:spcPct val="80000"/>
              </a:lnSpc>
            </a:pPr>
            <a:r>
              <a:rPr lang="en-GB" altLang="en-US" sz="1200" dirty="0" smtClean="0">
                <a:latin typeface="Arial" panose="020B0604020202020204" pitchFamily="34" charset="0"/>
              </a:rPr>
              <a:t>  </a:t>
            </a:r>
            <a:r>
              <a:rPr lang="en-GB" altLang="en-US" sz="1200" dirty="0" err="1" smtClean="0">
                <a:latin typeface="Arial" panose="020B0604020202020204" pitchFamily="34" charset="0"/>
              </a:rPr>
              <a:t>Freimaurertum</a:t>
            </a:r>
            <a:r>
              <a:rPr lang="en-GB" altLang="en-US" sz="1200" dirty="0" smtClean="0">
                <a:latin typeface="Arial" panose="020B0604020202020204" pitchFamily="34" charset="0"/>
              </a:rPr>
              <a:t>   Christian Science   </a:t>
            </a:r>
            <a:r>
              <a:rPr lang="en-GB" altLang="en-US" sz="1200" dirty="0" err="1" smtClean="0">
                <a:latin typeface="Arial" panose="020B0604020202020204" pitchFamily="34" charset="0"/>
              </a:rPr>
              <a:t>Sclentology</a:t>
            </a:r>
            <a:r>
              <a:rPr lang="en-GB" altLang="en-US" sz="1200" dirty="0" smtClean="0">
                <a:latin typeface="Arial" panose="020B0604020202020204" pitchFamily="34" charset="0"/>
              </a:rPr>
              <a:t>   </a:t>
            </a:r>
            <a:r>
              <a:rPr lang="en-GB" altLang="en-US" sz="1200" dirty="0" err="1" smtClean="0">
                <a:latin typeface="Arial" panose="020B0604020202020204" pitchFamily="34" charset="0"/>
              </a:rPr>
              <a:t>Zeugen</a:t>
            </a:r>
            <a:r>
              <a:rPr lang="en-GB" altLang="en-US" sz="1200" dirty="0" smtClean="0">
                <a:latin typeface="Arial" panose="020B0604020202020204" pitchFamily="34" charset="0"/>
              </a:rPr>
              <a:t> </a:t>
            </a:r>
            <a:r>
              <a:rPr lang="en-GB" altLang="en-US" sz="1200" dirty="0" err="1" smtClean="0">
                <a:latin typeface="Arial" panose="020B0604020202020204" pitchFamily="34" charset="0"/>
              </a:rPr>
              <a:t>Jehoi"as</a:t>
            </a:r>
            <a:r>
              <a:rPr lang="en-GB" altLang="en-US" sz="1200" dirty="0" smtClean="0">
                <a:latin typeface="Arial" panose="020B0604020202020204" pitchFamily="34" charset="0"/>
              </a:rPr>
              <a:t>   New Age   </a:t>
            </a:r>
            <a:r>
              <a:rPr lang="en-GB" altLang="en-US" sz="1200" dirty="0" err="1" smtClean="0">
                <a:latin typeface="Arial" panose="020B0604020202020204" pitchFamily="34" charset="0"/>
              </a:rPr>
              <a:t>Rosenkreu</a:t>
            </a:r>
            <a:r>
              <a:rPr lang="en-GB" altLang="en-US" sz="1200" dirty="0" smtClean="0">
                <a:latin typeface="Arial" panose="020B0604020202020204" pitchFamily="34" charset="0"/>
              </a:rPr>
              <a:t> ~ </a:t>
            </a:r>
            <a:r>
              <a:rPr lang="en-GB" altLang="en-US" sz="1200" dirty="0" err="1" smtClean="0">
                <a:latin typeface="Arial" panose="020B0604020202020204" pitchFamily="34" charset="0"/>
              </a:rPr>
              <a:t>er</a:t>
            </a:r>
            <a:r>
              <a:rPr lang="en-GB" altLang="en-US" sz="1200" dirty="0" smtClean="0">
                <a:latin typeface="Arial" panose="020B0604020202020204" pitchFamily="34" charset="0"/>
              </a:rPr>
              <a:t>   </a:t>
            </a:r>
            <a:r>
              <a:rPr lang="en-GB" altLang="en-US" sz="1200" dirty="0" err="1" smtClean="0">
                <a:latin typeface="Arial" panose="020B0604020202020204" pitchFamily="34" charset="0"/>
              </a:rPr>
              <a:t>Unitarismus</a:t>
            </a:r>
            <a:r>
              <a:rPr lang="en-GB" altLang="en-US" sz="1200" dirty="0" smtClean="0">
                <a:latin typeface="Arial" panose="020B0604020202020204" pitchFamily="34" charset="0"/>
              </a:rPr>
              <a:t>   </a:t>
            </a:r>
            <a:r>
              <a:rPr lang="en-GB" altLang="en-US" sz="1200" dirty="0" err="1" smtClean="0">
                <a:latin typeface="Arial" panose="020B0604020202020204" pitchFamily="34" charset="0"/>
              </a:rPr>
              <a:t>Mormonentuin</a:t>
            </a:r>
            <a:endParaRPr lang="de-DE" altLang="en-US" sz="1200" dirty="0" smtClean="0">
              <a:latin typeface="Arial" panose="020B0604020202020204" pitchFamily="34" charset="0"/>
            </a:endParaRPr>
          </a:p>
          <a:p>
            <a:pPr eaLnBrk="1" hangingPunct="1"/>
            <a:endParaRPr lang="de-CH" altLang="en-US" dirty="0">
              <a:latin typeface="Arial" panose="020B0604020202020204" pitchFamily="34" charset="0"/>
            </a:endParaRPr>
          </a:p>
        </p:txBody>
      </p:sp>
    </p:spTree>
    <p:extLst>
      <p:ext uri="{BB962C8B-B14F-4D97-AF65-F5344CB8AC3E}">
        <p14:creationId xmlns:p14="http://schemas.microsoft.com/office/powerpoint/2010/main" val="33138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C7F236-CB9A-476B-9E89-BED366F14298}" type="slidenum">
              <a:rPr lang="de-DE" altLang="en-US"/>
              <a:pPr eaLnBrk="1" hangingPunct="1"/>
              <a:t>11</a:t>
            </a:fld>
            <a:endParaRPr lang="de-DE"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de-CH" altLang="en-US">
              <a:latin typeface="Arial" panose="020B0604020202020204" pitchFamily="34" charset="0"/>
            </a:endParaRPr>
          </a:p>
        </p:txBody>
      </p:sp>
    </p:spTree>
    <p:extLst>
      <p:ext uri="{BB962C8B-B14F-4D97-AF65-F5344CB8AC3E}">
        <p14:creationId xmlns:p14="http://schemas.microsoft.com/office/powerpoint/2010/main" val="854421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7D77C2-7C40-41B2-A967-F2016BFDCCBE}" type="slidenum">
              <a:rPr lang="de-DE" altLang="en-US"/>
              <a:pPr eaLnBrk="1" hangingPunct="1"/>
              <a:t>12</a:t>
            </a:fld>
            <a:endParaRPr lang="de-DE"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de-CH" altLang="en-US">
              <a:latin typeface="Arial" panose="020B0604020202020204" pitchFamily="34" charset="0"/>
            </a:endParaRPr>
          </a:p>
        </p:txBody>
      </p:sp>
    </p:spTree>
    <p:extLst>
      <p:ext uri="{BB962C8B-B14F-4D97-AF65-F5344CB8AC3E}">
        <p14:creationId xmlns:p14="http://schemas.microsoft.com/office/powerpoint/2010/main" val="136370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3263899"/>
            <a:ext cx="8873490" cy="1909763"/>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304925" y="5308600"/>
            <a:ext cx="7829550" cy="7239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Tree>
    <p:extLst>
      <p:ext uri="{BB962C8B-B14F-4D97-AF65-F5344CB8AC3E}">
        <p14:creationId xmlns:p14="http://schemas.microsoft.com/office/powerpoint/2010/main" val="176765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63887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11657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212493" y="368300"/>
            <a:ext cx="8704937" cy="814388"/>
          </a:xfrm>
        </p:spPr>
        <p:txBody>
          <a:bodyPr/>
          <a:lstStyle/>
          <a:p>
            <a:r>
              <a:rPr lang="de-DE"/>
              <a:t>Titelmasterformat durch Klicken bearbeiten</a:t>
            </a:r>
            <a:endParaRPr lang="en-US"/>
          </a:p>
        </p:txBody>
      </p:sp>
      <p:sp>
        <p:nvSpPr>
          <p:cNvPr id="3" name="Textplatzhalter 2"/>
          <p:cNvSpPr>
            <a:spLocks noGrp="1"/>
          </p:cNvSpPr>
          <p:nvPr>
            <p:ph type="body" sz="half" idx="1"/>
          </p:nvPr>
        </p:nvSpPr>
        <p:spPr>
          <a:xfrm>
            <a:off x="1212494" y="1538289"/>
            <a:ext cx="4264567" cy="45878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quarter" idx="2"/>
          </p:nvPr>
        </p:nvSpPr>
        <p:spPr>
          <a:xfrm>
            <a:off x="5651051" y="1538289"/>
            <a:ext cx="4266380" cy="221773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Inhaltsplatzhalter 4"/>
          <p:cNvSpPr>
            <a:spLocks noGrp="1"/>
          </p:cNvSpPr>
          <p:nvPr>
            <p:ph sz="quarter" idx="3"/>
          </p:nvPr>
        </p:nvSpPr>
        <p:spPr>
          <a:xfrm>
            <a:off x="5651051" y="3908425"/>
            <a:ext cx="4266380" cy="22177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356376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17709" y="631827"/>
            <a:ext cx="9404191" cy="752473"/>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717709" y="1648843"/>
            <a:ext cx="9404191" cy="4528120"/>
          </a:xfrm>
        </p:spPr>
        <p:txBody>
          <a:bodyPr/>
          <a:lstStyle>
            <a:lvl1pPr marL="228600" indent="-228600">
              <a:buClr>
                <a:schemeClr val="accent1">
                  <a:lumMod val="75000"/>
                </a:schemeClr>
              </a:buClr>
              <a:buFont typeface="Calibri" panose="020F0502020204030204" pitchFamily="34" charset="0"/>
              <a:buChar char="»"/>
              <a:defRPr/>
            </a:lvl1pPr>
            <a:lvl2pPr>
              <a:defRPr i="1">
                <a:solidFill>
                  <a:schemeClr val="accent1">
                    <a:lumMod val="75000"/>
                  </a:schemeClr>
                </a:solidFill>
              </a:defRPr>
            </a:lvl2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 name="Slide Number Placeholder 5"/>
          <p:cNvSpPr>
            <a:spLocks noGrp="1"/>
          </p:cNvSpPr>
          <p:nvPr>
            <p:ph type="sldNum" sz="quarter" idx="12"/>
          </p:nvPr>
        </p:nvSpPr>
        <p:spPr>
          <a:xfrm flipH="1">
            <a:off x="59884" y="6176963"/>
            <a:ext cx="993411" cy="501648"/>
          </a:xfrm>
          <a:prstGeom prst="rect">
            <a:avLst/>
          </a:prstGeom>
        </p:spPr>
        <p:txBody>
          <a:bodyPr/>
          <a:lstStyle>
            <a:lvl1pPr>
              <a:defRPr sz="2400" b="1"/>
            </a:lvl1pPr>
          </a:lstStyle>
          <a:p>
            <a:fld id="{4E471FF4-0C00-40C5-A66A-9E33A9528A29}" type="slidenum">
              <a:rPr lang="de-CH" smtClean="0"/>
              <a:pPr/>
              <a:t>‹Nr.›</a:t>
            </a:fld>
            <a:endParaRPr lang="de-CH"/>
          </a:p>
        </p:txBody>
      </p:sp>
    </p:spTree>
    <p:extLst>
      <p:ext uri="{BB962C8B-B14F-4D97-AF65-F5344CB8AC3E}">
        <p14:creationId xmlns:p14="http://schemas.microsoft.com/office/powerpoint/2010/main" val="855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12272" y="4589465"/>
            <a:ext cx="900398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a:xfrm>
            <a:off x="717709" y="6356352"/>
            <a:ext cx="2348865" cy="365125"/>
          </a:xfrm>
          <a:prstGeom prst="rect">
            <a:avLst/>
          </a:prstGeom>
        </p:spPr>
        <p:txBody>
          <a:bodyPr/>
          <a:lstStyle/>
          <a:p>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Tree>
    <p:extLst>
      <p:ext uri="{BB962C8B-B14F-4D97-AF65-F5344CB8AC3E}">
        <p14:creationId xmlns:p14="http://schemas.microsoft.com/office/powerpoint/2010/main" val="147904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717709" y="1825625"/>
            <a:ext cx="4436745"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284946" y="1825625"/>
            <a:ext cx="4436745"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a:xfrm>
            <a:off x="717709" y="6356352"/>
            <a:ext cx="2348865" cy="365125"/>
          </a:xfrm>
          <a:prstGeom prst="rect">
            <a:avLst/>
          </a:prstGeom>
        </p:spPr>
        <p:txBody>
          <a:bodyPr/>
          <a:lstStyle/>
          <a:p>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8" name="Slide Number Placeholder 5"/>
          <p:cNvSpPr>
            <a:spLocks noGrp="1"/>
          </p:cNvSpPr>
          <p:nvPr>
            <p:ph type="sldNum" sz="quarter" idx="12"/>
          </p:nvPr>
        </p:nvSpPr>
        <p:spPr>
          <a:xfrm flipH="1">
            <a:off x="59884" y="6176963"/>
            <a:ext cx="993411" cy="501648"/>
          </a:xfrm>
          <a:prstGeom prst="rect">
            <a:avLst/>
          </a:prstGeom>
        </p:spPr>
        <p:txBody>
          <a:bodyPr/>
          <a:lstStyle>
            <a:lvl1pPr>
              <a:defRPr sz="2400" b="1"/>
            </a:lvl1pPr>
          </a:lstStyle>
          <a:p>
            <a:fld id="{4E471FF4-0C00-40C5-A66A-9E33A9528A29}" type="slidenum">
              <a:rPr lang="de-CH" smtClean="0"/>
              <a:pPr/>
              <a:t>‹Nr.›</a:t>
            </a:fld>
            <a:endParaRPr lang="de-CH"/>
          </a:p>
        </p:txBody>
      </p:sp>
    </p:spTree>
    <p:extLst>
      <p:ext uri="{BB962C8B-B14F-4D97-AF65-F5344CB8AC3E}">
        <p14:creationId xmlns:p14="http://schemas.microsoft.com/office/powerpoint/2010/main" val="5550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719070" y="1681163"/>
            <a:ext cx="44163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719070" y="2505075"/>
            <a:ext cx="4416355"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284947" y="1681163"/>
            <a:ext cx="44381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5284947" y="2505075"/>
            <a:ext cx="4438105"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a:xfrm>
            <a:off x="717709" y="6356352"/>
            <a:ext cx="2348865" cy="365125"/>
          </a:xfrm>
          <a:prstGeom prst="rect">
            <a:avLst/>
          </a:prstGeom>
        </p:spPr>
        <p:txBody>
          <a:bodyPr/>
          <a:lstStyle/>
          <a:p>
            <a:endParaRPr lang="de-CH"/>
          </a:p>
        </p:txBody>
      </p:sp>
      <p:sp>
        <p:nvSpPr>
          <p:cNvPr id="8" name="Footer Placeholder 7"/>
          <p:cNvSpPr>
            <a:spLocks noGrp="1"/>
          </p:cNvSpPr>
          <p:nvPr>
            <p:ph type="ftr" sz="quarter" idx="11"/>
          </p:nvPr>
        </p:nvSpPr>
        <p:spPr>
          <a:xfrm>
            <a:off x="3458051" y="6356352"/>
            <a:ext cx="3523298" cy="365125"/>
          </a:xfrm>
          <a:prstGeom prst="rect">
            <a:avLst/>
          </a:prstGeom>
        </p:spPr>
        <p:txBody>
          <a:bodyPr/>
          <a:lstStyle/>
          <a:p>
            <a:endParaRPr lang="de-CH"/>
          </a:p>
        </p:txBody>
      </p:sp>
      <p:sp>
        <p:nvSpPr>
          <p:cNvPr id="9" name="Slide Number Placeholder 8"/>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7005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a:xfrm>
            <a:off x="717709" y="6356352"/>
            <a:ext cx="2348865" cy="365125"/>
          </a:xfrm>
          <a:prstGeom prst="rect">
            <a:avLst/>
          </a:prstGeom>
        </p:spPr>
        <p:txBody>
          <a:bodyPr/>
          <a:lstStyle/>
          <a:p>
            <a:endParaRPr lang="de-CH"/>
          </a:p>
        </p:txBody>
      </p:sp>
      <p:sp>
        <p:nvSpPr>
          <p:cNvPr id="4" name="Footer Placeholder 3"/>
          <p:cNvSpPr>
            <a:spLocks noGrp="1"/>
          </p:cNvSpPr>
          <p:nvPr>
            <p:ph type="ftr" sz="quarter" idx="11"/>
          </p:nvPr>
        </p:nvSpPr>
        <p:spPr>
          <a:xfrm>
            <a:off x="3458051" y="6356352"/>
            <a:ext cx="3523298" cy="365125"/>
          </a:xfrm>
          <a:prstGeom prst="rect">
            <a:avLst/>
          </a:prstGeom>
        </p:spPr>
        <p:txBody>
          <a:bodyPr/>
          <a:lstStyle/>
          <a:p>
            <a:endParaRPr lang="de-CH"/>
          </a:p>
        </p:txBody>
      </p:sp>
      <p:sp>
        <p:nvSpPr>
          <p:cNvPr id="5" name="Slide Number Placeholder 4"/>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65992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709" y="6356352"/>
            <a:ext cx="2348865" cy="365125"/>
          </a:xfrm>
          <a:prstGeom prst="rect">
            <a:avLst/>
          </a:prstGeom>
        </p:spPr>
        <p:txBody>
          <a:bodyPr/>
          <a:lstStyle/>
          <a:p>
            <a:endParaRPr lang="de-CH"/>
          </a:p>
        </p:txBody>
      </p:sp>
      <p:sp>
        <p:nvSpPr>
          <p:cNvPr id="3" name="Footer Placeholder 2"/>
          <p:cNvSpPr>
            <a:spLocks noGrp="1"/>
          </p:cNvSpPr>
          <p:nvPr>
            <p:ph type="ftr" sz="quarter" idx="11"/>
          </p:nvPr>
        </p:nvSpPr>
        <p:spPr>
          <a:xfrm>
            <a:off x="3458051" y="6356352"/>
            <a:ext cx="3523298" cy="365125"/>
          </a:xfrm>
          <a:prstGeom prst="rect">
            <a:avLst/>
          </a:prstGeom>
        </p:spPr>
        <p:txBody>
          <a:bodyPr/>
          <a:lstStyle/>
          <a:p>
            <a:endParaRPr lang="de-CH"/>
          </a:p>
        </p:txBody>
      </p:sp>
      <p:sp>
        <p:nvSpPr>
          <p:cNvPr id="4" name="Slide Number Placeholder 3"/>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806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4438105" y="987427"/>
            <a:ext cx="52849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79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3159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772165"/>
            <a:ext cx="9003983" cy="75247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17709" y="1648843"/>
            <a:ext cx="9003983" cy="452812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9" name="Grafik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305636" y="5959190"/>
            <a:ext cx="804941" cy="603706"/>
          </a:xfrm>
          <a:prstGeom prst="rect">
            <a:avLst/>
          </a:prstGeom>
        </p:spPr>
      </p:pic>
      <p:pic>
        <p:nvPicPr>
          <p:cNvPr id="10" name="Grafik 9"/>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17709" y="6308977"/>
            <a:ext cx="3153103" cy="233797"/>
          </a:xfrm>
          <a:prstGeom prst="rect">
            <a:avLst/>
          </a:prstGeom>
        </p:spPr>
      </p:pic>
      <p:pic>
        <p:nvPicPr>
          <p:cNvPr id="8" name="Grafik 7"/>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588581" y="-48129"/>
            <a:ext cx="11259475" cy="570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5415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1"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2_R5bZ3D5f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XX8Rt3Mx1rc&amp;t=318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hyperlink" Target="https://www.youtube.com/watch?v=XX8Rt3Mx1rc"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www.seminare-ps.ne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gott-ist-meine-kraft.info/4-Dateien/KrankheitoderDaemonie.ht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www.exorzismus.net/" TargetMode="External"/><Relationship Id="rId5" Type="http://schemas.openxmlformats.org/officeDocument/2006/relationships/hyperlink" Target="http://www.seminare-ps.net/DL/_Okkulte_Belastung_Psychiatrie_Seelsorge.html" TargetMode="External"/><Relationship Id="rId4" Type="http://schemas.openxmlformats.org/officeDocument/2006/relationships/hyperlink" Target="http://www.hjp.ch/texte/Erzaelung/Blumhard.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858918"/>
            <a:ext cx="8873490" cy="2454444"/>
          </a:xfrm>
        </p:spPr>
        <p:txBody>
          <a:bodyPr>
            <a:normAutofit fontScale="90000"/>
          </a:bodyPr>
          <a:lstStyle/>
          <a:p>
            <a:r>
              <a:rPr lang="de-CH" sz="3600" dirty="0"/>
              <a:t>Religionssensibler therapeutischer Umgang mit </a:t>
            </a:r>
            <a:r>
              <a:rPr lang="de-CH" sz="4800" dirty="0" smtClean="0"/>
              <a:t/>
            </a:r>
            <a:br>
              <a:rPr lang="de-CH" sz="4800" dirty="0" smtClean="0"/>
            </a:br>
            <a:r>
              <a:rPr lang="de-CH" dirty="0" smtClean="0"/>
              <a:t>Dämonenglaube </a:t>
            </a:r>
            <a:r>
              <a:rPr lang="de-CH" dirty="0"/>
              <a:t>und Okkultismus</a:t>
            </a:r>
          </a:p>
        </p:txBody>
      </p:sp>
      <p:sp>
        <p:nvSpPr>
          <p:cNvPr id="3" name="Untertitel 2"/>
          <p:cNvSpPr>
            <a:spLocks noGrp="1"/>
          </p:cNvSpPr>
          <p:nvPr>
            <p:ph type="subTitle" idx="1"/>
          </p:nvPr>
        </p:nvSpPr>
        <p:spPr>
          <a:xfrm>
            <a:off x="1304925" y="5484095"/>
            <a:ext cx="7829550" cy="493128"/>
          </a:xfrm>
        </p:spPr>
        <p:txBody>
          <a:bodyPr/>
          <a:lstStyle/>
          <a:p>
            <a:r>
              <a:rPr lang="de-CH" dirty="0"/>
              <a:t>Prof. Dr. med. Samuel Pfeifer</a:t>
            </a:r>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96686"/>
            <a:ext cx="10439400" cy="3220570"/>
          </a:xfrm>
          <a:prstGeom prst="rect">
            <a:avLst/>
          </a:prstGeom>
        </p:spPr>
      </p:pic>
    </p:spTree>
    <p:extLst>
      <p:ext uri="{BB962C8B-B14F-4D97-AF65-F5344CB8AC3E}">
        <p14:creationId xmlns:p14="http://schemas.microsoft.com/office/powerpoint/2010/main" val="1269257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de-CH" altLang="en-US" dirty="0" smtClean="0"/>
              <a:t>Dämonentypologie (nach </a:t>
            </a:r>
            <a:r>
              <a:rPr lang="de-CH" altLang="en-US" dirty="0"/>
              <a:t>C. Kraft)</a:t>
            </a:r>
          </a:p>
        </p:txBody>
      </p:sp>
      <p:sp>
        <p:nvSpPr>
          <p:cNvPr id="19459" name="Rectangle 3"/>
          <p:cNvSpPr>
            <a:spLocks noGrp="1" noChangeArrowheads="1"/>
          </p:cNvSpPr>
          <p:nvPr>
            <p:ph type="body" idx="1"/>
          </p:nvPr>
        </p:nvSpPr>
        <p:spPr>
          <a:xfrm>
            <a:off x="3721995" y="1869141"/>
            <a:ext cx="6426558" cy="3899834"/>
          </a:xfrm>
        </p:spPr>
        <p:txBody>
          <a:bodyPr>
            <a:normAutofit fontScale="85000" lnSpcReduction="20000"/>
          </a:bodyPr>
          <a:lstStyle/>
          <a:p>
            <a:r>
              <a:rPr lang="de-DE" altLang="en-US" sz="2000" dirty="0"/>
              <a:t>Tod, Selbstmord, Mord   </a:t>
            </a:r>
          </a:p>
          <a:p>
            <a:r>
              <a:rPr lang="de-DE" altLang="en-US" sz="2000" dirty="0"/>
              <a:t>Zerstörung, Gewalt   </a:t>
            </a:r>
          </a:p>
          <a:p>
            <a:r>
              <a:rPr lang="de-DE" altLang="en-US" sz="2000" dirty="0"/>
              <a:t>Finsternis, Täuschung   </a:t>
            </a:r>
          </a:p>
          <a:p>
            <a:r>
              <a:rPr lang="de-DE" altLang="en-US" sz="2000" dirty="0"/>
              <a:t>Furcht vor... zum Beispiel Ablehnung, Schmerz,</a:t>
            </a:r>
          </a:p>
          <a:p>
            <a:r>
              <a:rPr lang="de-DE" altLang="en-US" sz="2000" dirty="0"/>
              <a:t>Selbstablehnung, 'Wertlosigkeit, Perfektionismus   </a:t>
            </a:r>
          </a:p>
          <a:p>
            <a:r>
              <a:rPr lang="de-DE" altLang="en-US" sz="2000" dirty="0"/>
              <a:t>Schuld, Scham, Peinlichkeit, Empfindlichkeit   </a:t>
            </a:r>
          </a:p>
          <a:p>
            <a:r>
              <a:rPr lang="de-DE" altLang="en-US" sz="2000" dirty="0"/>
              <a:t>Sorge, Ängstlichkeit, </a:t>
            </a:r>
          </a:p>
          <a:p>
            <a:r>
              <a:rPr lang="de-DE" altLang="en-US" sz="2000" dirty="0"/>
              <a:t>Täuschung, Lügen   </a:t>
            </a:r>
          </a:p>
          <a:p>
            <a:r>
              <a:rPr lang="de-DE" altLang="en-US" sz="2000" dirty="0"/>
              <a:t>Kritik, Verdammnis, richtendes Denken, </a:t>
            </a:r>
          </a:p>
          <a:p>
            <a:r>
              <a:rPr lang="de-DE" altLang="en-US" sz="2000" dirty="0"/>
              <a:t>Ehebruch, Verführung   </a:t>
            </a:r>
          </a:p>
          <a:p>
            <a:r>
              <a:rPr lang="de-DE" altLang="en-US" sz="2000" dirty="0"/>
              <a:t>Vergewaltigung, Gewalt   </a:t>
            </a:r>
          </a:p>
          <a:p>
            <a:r>
              <a:rPr lang="de-DE" altLang="en-US" sz="2000" dirty="0"/>
              <a:t>Depression, Wut, Niederlage   </a:t>
            </a:r>
            <a:r>
              <a:rPr lang="de-DE" altLang="en-US" sz="2000" dirty="0" smtClean="0"/>
              <a:t>etc. etc. </a:t>
            </a:r>
            <a:endParaRPr lang="de-DE" altLang="en-US" sz="2000" dirty="0"/>
          </a:p>
        </p:txBody>
      </p:sp>
      <p:sp>
        <p:nvSpPr>
          <p:cNvPr id="19460" name="Text Box 4"/>
          <p:cNvSpPr txBox="1">
            <a:spLocks noChangeArrowheads="1"/>
          </p:cNvSpPr>
          <p:nvPr/>
        </p:nvSpPr>
        <p:spPr bwMode="auto">
          <a:xfrm>
            <a:off x="6935274" y="5768976"/>
            <a:ext cx="27864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CH" altLang="en-US" sz="1400" dirty="0"/>
              <a:t>C. Kraft, S. </a:t>
            </a:r>
            <a:r>
              <a:rPr lang="de-CH" altLang="en-US" sz="1400" dirty="0" smtClean="0"/>
              <a:t>119 ff</a:t>
            </a:r>
            <a:endParaRPr lang="de-CH" altLang="en-US" sz="1400" dirty="0"/>
          </a:p>
        </p:txBody>
      </p:sp>
      <p:pic>
        <p:nvPicPr>
          <p:cNvPr id="2" name="Grafik 1">
            <a:extLst>
              <a:ext uri="{FF2B5EF4-FFF2-40B4-BE49-F238E27FC236}">
                <a16:creationId xmlns:a16="http://schemas.microsoft.com/office/drawing/2014/main" xmlns="" id="{F3970AAF-0713-4A6E-B0D8-79929CB17E6C}"/>
              </a:ext>
            </a:extLst>
          </p:cNvPr>
          <p:cNvPicPr>
            <a:picLocks noChangeAspect="1"/>
          </p:cNvPicPr>
          <p:nvPr/>
        </p:nvPicPr>
        <p:blipFill>
          <a:blip r:embed="rId3"/>
          <a:stretch>
            <a:fillRect/>
          </a:stretch>
        </p:blipFill>
        <p:spPr>
          <a:xfrm>
            <a:off x="838668" y="1720881"/>
            <a:ext cx="2554445" cy="4048095"/>
          </a:xfrm>
          <a:prstGeom prst="rect">
            <a:avLst/>
          </a:prstGeom>
        </p:spPr>
      </p:pic>
    </p:spTree>
    <p:extLst>
      <p:ext uri="{BB962C8B-B14F-4D97-AF65-F5344CB8AC3E}">
        <p14:creationId xmlns:p14="http://schemas.microsoft.com/office/powerpoint/2010/main" val="1557582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de-CH" altLang="en-US"/>
              <a:t>Therapeutische Ansätze (freikirchlich)</a:t>
            </a:r>
            <a:endParaRPr lang="de-DE" altLang="en-US"/>
          </a:p>
        </p:txBody>
      </p:sp>
      <p:sp>
        <p:nvSpPr>
          <p:cNvPr id="27651" name="Rectangle 6"/>
          <p:cNvSpPr>
            <a:spLocks noGrp="1" noChangeArrowheads="1"/>
          </p:cNvSpPr>
          <p:nvPr>
            <p:ph type="body" idx="4294967295"/>
          </p:nvPr>
        </p:nvSpPr>
        <p:spPr>
          <a:xfrm>
            <a:off x="4824664" y="1649413"/>
            <a:ext cx="5438274" cy="4527550"/>
          </a:xfrm>
          <a:noFill/>
        </p:spPr>
        <p:txBody>
          <a:bodyPr>
            <a:normAutofit fontScale="92500" lnSpcReduction="10000"/>
          </a:bodyPr>
          <a:lstStyle/>
          <a:p>
            <a:pPr eaLnBrk="1" hangingPunct="1">
              <a:lnSpc>
                <a:spcPct val="90000"/>
              </a:lnSpc>
            </a:pPr>
            <a:r>
              <a:rPr lang="de-CH" altLang="en-US" dirty="0"/>
              <a:t>Einfaches Befreiungsgebet im Rahmen der Einzelseelsorge.</a:t>
            </a:r>
          </a:p>
          <a:p>
            <a:pPr eaLnBrk="1" hangingPunct="1">
              <a:lnSpc>
                <a:spcPct val="90000"/>
              </a:lnSpc>
            </a:pPr>
            <a:r>
              <a:rPr lang="de-CH" altLang="en-US" dirty="0"/>
              <a:t>Anleitung zur Abwehr „dämonischer Attacken“.</a:t>
            </a:r>
          </a:p>
          <a:p>
            <a:pPr eaLnBrk="1" hangingPunct="1">
              <a:lnSpc>
                <a:spcPct val="90000"/>
              </a:lnSpc>
            </a:pPr>
            <a:r>
              <a:rPr lang="de-CH" altLang="en-US" dirty="0"/>
              <a:t>„Befreiungsdienst“: mehrere Personen beten (z.T. lautstark) für die „belastete“ Person, in manchen Fällen kombiniert mit Handauflegung.</a:t>
            </a:r>
          </a:p>
          <a:p>
            <a:pPr eaLnBrk="1" hangingPunct="1">
              <a:lnSpc>
                <a:spcPct val="90000"/>
              </a:lnSpc>
            </a:pPr>
            <a:r>
              <a:rPr lang="de-CH" altLang="en-US" dirty="0"/>
              <a:t>Dämonenaustreibung (z.T. ähnlich dem Vorgehen nach dem Rituale Romanum </a:t>
            </a:r>
            <a:r>
              <a:rPr lang="en-US" altLang="en-US" dirty="0">
                <a:cs typeface="Arial" panose="020B0604020202020204" pitchFamily="34" charset="0"/>
              </a:rPr>
              <a:t>&gt;&gt;</a:t>
            </a:r>
            <a:r>
              <a:rPr lang="de-CH" altLang="en-US" dirty="0"/>
              <a:t>)</a:t>
            </a:r>
            <a:endParaRPr lang="de-DE" altLang="en-US" dirty="0"/>
          </a:p>
        </p:txBody>
      </p:sp>
      <p:pic>
        <p:nvPicPr>
          <p:cNvPr id="2050" name="Picture 2" descr="http://66.media.tumblr.com/1bdd56ce532bb2f5819f46581b07dafe/tumblr_inline_o4gotp1L5t1ss6hjj_50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6275" y="1648843"/>
            <a:ext cx="4799485" cy="3196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095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de-CH" altLang="en-US"/>
              <a:t>Exorzismus - katholisch</a:t>
            </a:r>
          </a:p>
        </p:txBody>
      </p:sp>
      <p:sp>
        <p:nvSpPr>
          <p:cNvPr id="28675" name="Rectangle 3"/>
          <p:cNvSpPr>
            <a:spLocks noGrp="1" noChangeArrowheads="1"/>
          </p:cNvSpPr>
          <p:nvPr>
            <p:ph type="body" idx="4294967295"/>
          </p:nvPr>
        </p:nvSpPr>
        <p:spPr>
          <a:xfrm>
            <a:off x="4812014" y="1649413"/>
            <a:ext cx="5270450" cy="4527550"/>
          </a:xfrm>
        </p:spPr>
        <p:txBody>
          <a:bodyPr/>
          <a:lstStyle/>
          <a:p>
            <a:pPr eaLnBrk="1" hangingPunct="1"/>
            <a:r>
              <a:rPr lang="de-CH" altLang="en-US" dirty="0"/>
              <a:t>Exorzismus wird nach dem Rituale Romanum nach einem bestimmten Schema gegliedert:</a:t>
            </a:r>
          </a:p>
          <a:p>
            <a:pPr lvl="1" eaLnBrk="1" hangingPunct="1"/>
            <a:r>
              <a:rPr lang="de-CH" altLang="en-US" dirty="0"/>
              <a:t>Bedrohung </a:t>
            </a:r>
          </a:p>
          <a:p>
            <a:pPr lvl="1" eaLnBrk="1" hangingPunct="1"/>
            <a:r>
              <a:rPr lang="de-CH" altLang="en-US" dirty="0"/>
              <a:t>Namenserfragung (kennt der Exorzist den Namen des Dämons, hat er – der Tradition folgend – Macht über ihn) </a:t>
            </a:r>
          </a:p>
          <a:p>
            <a:pPr lvl="1" eaLnBrk="1" hangingPunct="1"/>
            <a:r>
              <a:rPr lang="de-CH" altLang="en-US" dirty="0"/>
              <a:t>Ausfahrwort </a:t>
            </a:r>
          </a:p>
          <a:p>
            <a:pPr lvl="1" eaLnBrk="1" hangingPunct="1"/>
            <a:r>
              <a:rPr lang="de-CH" altLang="en-US" dirty="0"/>
              <a:t>Rückkehrverbot </a:t>
            </a:r>
          </a:p>
          <a:p>
            <a:pPr eaLnBrk="1" hangingPunct="1"/>
            <a:endParaRPr lang="de-CH" altLang="en-US" dirty="0"/>
          </a:p>
        </p:txBody>
      </p:sp>
      <p:pic>
        <p:nvPicPr>
          <p:cNvPr id="46082" name="Picture 2" descr="http://cdn3.spiegel.de/images/image-67982-videopanoplayer-abcd-6798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988" y="1680518"/>
            <a:ext cx="4836555" cy="271591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717709" y="4621427"/>
            <a:ext cx="4094304" cy="523220"/>
          </a:xfrm>
          <a:prstGeom prst="rect">
            <a:avLst/>
          </a:prstGeom>
          <a:noFill/>
        </p:spPr>
        <p:txBody>
          <a:bodyPr wrap="square" rtlCol="0">
            <a:spAutoFit/>
          </a:bodyPr>
          <a:lstStyle/>
          <a:p>
            <a:r>
              <a:rPr lang="de-CH" sz="1400" dirty="0"/>
              <a:t>Vom Vatikan ernannter Exorzist</a:t>
            </a:r>
          </a:p>
          <a:p>
            <a:r>
              <a:rPr lang="de-CH" sz="1400" dirty="0"/>
              <a:t>Don Gabriele </a:t>
            </a:r>
            <a:r>
              <a:rPr lang="de-CH" sz="1400" dirty="0" err="1" smtClean="0"/>
              <a:t>Amorth</a:t>
            </a:r>
            <a:r>
              <a:rPr lang="de-CH" sz="1400" dirty="0" smtClean="0"/>
              <a:t> (1925 - 2016)</a:t>
            </a:r>
            <a:endParaRPr lang="de-CH" sz="1400" dirty="0"/>
          </a:p>
        </p:txBody>
      </p:sp>
    </p:spTree>
    <p:extLst>
      <p:ext uri="{BB962C8B-B14F-4D97-AF65-F5344CB8AC3E}">
        <p14:creationId xmlns:p14="http://schemas.microsoft.com/office/powerpoint/2010/main" val="1734164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Transkulturelle Formen </a:t>
            </a:r>
            <a:br>
              <a:rPr lang="de-CH" dirty="0"/>
            </a:br>
            <a:r>
              <a:rPr lang="de-CH" dirty="0"/>
              <a:t>dämonischer Interpretationen</a:t>
            </a:r>
          </a:p>
        </p:txBody>
      </p:sp>
      <p:sp>
        <p:nvSpPr>
          <p:cNvPr id="5" name="Textplatzhalter 4"/>
          <p:cNvSpPr>
            <a:spLocks noGrp="1"/>
          </p:cNvSpPr>
          <p:nvPr>
            <p:ph type="body" idx="1"/>
          </p:nvPr>
        </p:nvSpPr>
        <p:spPr/>
        <p:txBody>
          <a:bodyPr/>
          <a:lstStyle/>
          <a:p>
            <a:endParaRPr lang="de-CH"/>
          </a:p>
        </p:txBody>
      </p:sp>
    </p:spTree>
    <p:extLst>
      <p:ext uri="{BB962C8B-B14F-4D97-AF65-F5344CB8AC3E}">
        <p14:creationId xmlns:p14="http://schemas.microsoft.com/office/powerpoint/2010/main" val="1214920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3"/>
          <p:cNvSpPr>
            <a:spLocks noGrp="1"/>
          </p:cNvSpPr>
          <p:nvPr>
            <p:ph type="title"/>
          </p:nvPr>
        </p:nvSpPr>
        <p:spPr/>
        <p:txBody>
          <a:bodyPr/>
          <a:lstStyle/>
          <a:p>
            <a:r>
              <a:rPr lang="de-CH" altLang="en-US"/>
              <a:t>Islam: Jinn-Konzept</a:t>
            </a:r>
          </a:p>
        </p:txBody>
      </p:sp>
      <p:sp>
        <p:nvSpPr>
          <p:cNvPr id="45060" name="Inhaltsplatzhalter 5"/>
          <p:cNvSpPr>
            <a:spLocks noGrp="1"/>
          </p:cNvSpPr>
          <p:nvPr>
            <p:ph sz="half" idx="2"/>
          </p:nvPr>
        </p:nvSpPr>
        <p:spPr>
          <a:xfrm>
            <a:off x="5284947" y="1727630"/>
            <a:ext cx="4436745" cy="4351338"/>
          </a:xfrm>
        </p:spPr>
        <p:txBody>
          <a:bodyPr/>
          <a:lstStyle/>
          <a:p>
            <a:r>
              <a:rPr lang="de-CH" altLang="en-US" sz="2000" dirty="0"/>
              <a:t>Psychische Krankheit wird von einem </a:t>
            </a:r>
            <a:r>
              <a:rPr lang="de-CH" altLang="en-US" sz="2000" dirty="0" err="1"/>
              <a:t>Jinn</a:t>
            </a:r>
            <a:r>
              <a:rPr lang="de-CH" altLang="en-US" sz="2000" dirty="0"/>
              <a:t> verursacht, der durch Koranverse, durch Amulette und religiöse Rituale gebannt werden kann. Häufig wird Störung auf einen Zauber oder einen Bann zurückgeführt.</a:t>
            </a:r>
          </a:p>
          <a:p>
            <a:endParaRPr lang="de-CH" altLang="en-US" sz="2000" dirty="0"/>
          </a:p>
          <a:p>
            <a:r>
              <a:rPr lang="de-CH" altLang="en-US" sz="2000" dirty="0"/>
              <a:t>YOUTUBE – Stichworte: Islam, </a:t>
            </a:r>
            <a:r>
              <a:rPr lang="de-CH" altLang="en-US" sz="2000" dirty="0" err="1"/>
              <a:t>Jinn</a:t>
            </a:r>
            <a:r>
              <a:rPr lang="de-CH" altLang="en-US" sz="2000" dirty="0"/>
              <a:t>,  Magic</a:t>
            </a:r>
          </a:p>
          <a:p>
            <a:endParaRPr lang="de-CH" altLang="en-US" sz="2000" dirty="0"/>
          </a:p>
        </p:txBody>
      </p:sp>
      <p:pic>
        <p:nvPicPr>
          <p:cNvPr id="4506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3503" y="1727630"/>
            <a:ext cx="4694550" cy="38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33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r>
              <a:rPr lang="de-CH" altLang="en-US"/>
              <a:t>Islam und Volkstradition</a:t>
            </a:r>
          </a:p>
        </p:txBody>
      </p:sp>
      <p:sp>
        <p:nvSpPr>
          <p:cNvPr id="46083" name="Inhaltsplatzhalter 1"/>
          <p:cNvSpPr>
            <a:spLocks noGrp="1"/>
          </p:cNvSpPr>
          <p:nvPr>
            <p:ph idx="1"/>
          </p:nvPr>
        </p:nvSpPr>
        <p:spPr>
          <a:xfrm>
            <a:off x="4816699" y="1648843"/>
            <a:ext cx="4904993" cy="4528120"/>
          </a:xfrm>
        </p:spPr>
        <p:txBody>
          <a:bodyPr>
            <a:normAutofit lnSpcReduction="10000"/>
          </a:bodyPr>
          <a:lstStyle/>
          <a:p>
            <a:pPr marL="0" indent="0">
              <a:buNone/>
            </a:pPr>
            <a:r>
              <a:rPr lang="en-US" altLang="en-US" sz="2000" dirty="0"/>
              <a:t>“Muslims all over the world, strongly believe, according to Islamic teaching, in the existence of supernatural forces such as </a:t>
            </a:r>
            <a:r>
              <a:rPr lang="en-US" altLang="en-US" sz="2000" dirty="0" err="1"/>
              <a:t>jinns</a:t>
            </a:r>
            <a:r>
              <a:rPr lang="en-US" altLang="en-US" sz="2000" dirty="0"/>
              <a:t>, magic and the evil eye. The beliefs in such spiritual forces coupled with fear are passed on from one generation to another for many reasons, namely: (</a:t>
            </a:r>
            <a:r>
              <a:rPr lang="en-US" altLang="en-US" sz="2000" dirty="0" err="1"/>
              <a:t>i</a:t>
            </a:r>
            <a:r>
              <a:rPr lang="en-US" altLang="en-US" sz="2000" dirty="0"/>
              <a:t>) the existence of these forces as documented in the Holy Quran, (ii) the belief in demons, witchcraft, and the evil eye by followers of other major religions, (iii) the support given by transcultural literature for such disorders</a:t>
            </a:r>
            <a:r>
              <a:rPr lang="en-US" altLang="en-US" sz="2000" dirty="0" smtClean="0"/>
              <a:t>.”</a:t>
            </a:r>
          </a:p>
          <a:p>
            <a:pPr marL="0" indent="0">
              <a:buNone/>
            </a:pPr>
            <a:endParaRPr lang="en-US" altLang="en-US" sz="2000" dirty="0"/>
          </a:p>
          <a:p>
            <a:pPr marL="0" indent="0">
              <a:buNone/>
            </a:pPr>
            <a:r>
              <a:rPr lang="en-US" altLang="en-US" sz="2000" dirty="0"/>
              <a:t>YOUTUBE: </a:t>
            </a:r>
            <a:r>
              <a:rPr lang="en-US" altLang="en-US" sz="2000" dirty="0">
                <a:hlinkClick r:id="rId3"/>
              </a:rPr>
              <a:t>https://www.youtube.com/watch?v=2_R5bZ3D5fk</a:t>
            </a:r>
            <a:endParaRPr lang="de-CH" altLang="en-US" sz="2000" dirty="0"/>
          </a:p>
        </p:txBody>
      </p:sp>
      <p:sp>
        <p:nvSpPr>
          <p:cNvPr id="46084" name="Textfeld 2"/>
          <p:cNvSpPr txBox="1">
            <a:spLocks noChangeArrowheads="1"/>
          </p:cNvSpPr>
          <p:nvPr/>
        </p:nvSpPr>
        <p:spPr bwMode="auto">
          <a:xfrm>
            <a:off x="717709" y="5130801"/>
            <a:ext cx="39608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dirty="0"/>
              <a:t>Tariq A. Al-</a:t>
            </a:r>
            <a:r>
              <a:rPr lang="en-US" altLang="en-US" sz="1100" dirty="0" err="1"/>
              <a:t>Habeeb</a:t>
            </a:r>
            <a:r>
              <a:rPr lang="en-US" altLang="en-US" sz="1100" dirty="0"/>
              <a:t>: A PILOT STUDY OF FAITH HEALERS’ VIEWS ON EVIL EYE, JINN POSSESSION, AND MAGIC IN THE KINGDOM OF SAUDI ARABIA. J Family Community Med. 2003 Sep-Dec; 10(3): 31–38. </a:t>
            </a:r>
          </a:p>
          <a:p>
            <a:pPr eaLnBrk="1" hangingPunct="1"/>
            <a:endParaRPr lang="en-US" altLang="en-US" sz="1100" dirty="0"/>
          </a:p>
          <a:p>
            <a:pPr eaLnBrk="1" hangingPunct="1"/>
            <a:r>
              <a:rPr lang="en-US" altLang="en-US" sz="1100" dirty="0"/>
              <a:t>Bild: </a:t>
            </a:r>
            <a:r>
              <a:rPr lang="en-US" altLang="en-US" sz="1100" dirty="0" err="1"/>
              <a:t>Patienten</a:t>
            </a:r>
            <a:r>
              <a:rPr lang="en-US" altLang="en-US" sz="1100" dirty="0"/>
              <a:t> </a:t>
            </a:r>
            <a:r>
              <a:rPr lang="en-US" altLang="en-US" sz="1100" dirty="0" err="1"/>
              <a:t>campieren</a:t>
            </a:r>
            <a:r>
              <a:rPr lang="en-US" altLang="en-US" sz="1100" dirty="0"/>
              <a:t> in </a:t>
            </a:r>
            <a:r>
              <a:rPr lang="en-US" altLang="en-US" sz="1100" dirty="0" err="1"/>
              <a:t>einem</a:t>
            </a:r>
            <a:r>
              <a:rPr lang="en-US" altLang="en-US" sz="1100" dirty="0"/>
              <a:t> </a:t>
            </a:r>
            <a:r>
              <a:rPr lang="en-US" altLang="en-US" sz="1100" dirty="0" err="1"/>
              <a:t>Schrein</a:t>
            </a:r>
            <a:r>
              <a:rPr lang="en-US" altLang="en-US" sz="1100" dirty="0"/>
              <a:t> in </a:t>
            </a:r>
            <a:r>
              <a:rPr lang="en-US" altLang="en-US" sz="1100" dirty="0" err="1"/>
              <a:t>Marokko</a:t>
            </a:r>
            <a:endParaRPr lang="en-US" altLang="en-US" sz="1100" dirty="0"/>
          </a:p>
          <a:p>
            <a:pPr eaLnBrk="1" hangingPunct="1"/>
            <a:endParaRPr lang="de-CH" altLang="en-US" dirty="0"/>
          </a:p>
        </p:txBody>
      </p:sp>
      <p:pic>
        <p:nvPicPr>
          <p:cNvPr id="2" name="Grafik 1">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8259" y="1710087"/>
            <a:ext cx="4866780" cy="2791841"/>
          </a:xfrm>
          <a:prstGeom prst="rect">
            <a:avLst/>
          </a:prstGeom>
        </p:spPr>
      </p:pic>
    </p:spTree>
    <p:extLst>
      <p:ext uri="{BB962C8B-B14F-4D97-AF65-F5344CB8AC3E}">
        <p14:creationId xmlns:p14="http://schemas.microsoft.com/office/powerpoint/2010/main" val="1122506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r>
              <a:rPr lang="de-CH" altLang="en-US"/>
              <a:t>Interpretation Jinn – Saudi-Arabien</a:t>
            </a:r>
          </a:p>
        </p:txBody>
      </p:sp>
      <p:pic>
        <p:nvPicPr>
          <p:cNvPr id="47107" name="Grafik 6" descr="An external file that holds a picture, illustration, etc.&#10;Object name is JFCM-10-31-g00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11364" y="1435100"/>
            <a:ext cx="6808787"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lipse 7"/>
          <p:cNvSpPr/>
          <p:nvPr/>
        </p:nvSpPr>
        <p:spPr>
          <a:xfrm>
            <a:off x="5899151" y="1363664"/>
            <a:ext cx="1439863" cy="5032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cxnSp>
        <p:nvCxnSpPr>
          <p:cNvPr id="10" name="Gerade Verbindung 9"/>
          <p:cNvCxnSpPr/>
          <p:nvPr/>
        </p:nvCxnSpPr>
        <p:spPr>
          <a:xfrm>
            <a:off x="6043613" y="1989138"/>
            <a:ext cx="0" cy="36004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7267575" y="1989138"/>
            <a:ext cx="0" cy="36004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7111" name="Textfeld 11"/>
          <p:cNvSpPr txBox="1">
            <a:spLocks noChangeArrowheads="1"/>
          </p:cNvSpPr>
          <p:nvPr/>
        </p:nvSpPr>
        <p:spPr bwMode="auto">
          <a:xfrm rot="5400000">
            <a:off x="7456488" y="3268749"/>
            <a:ext cx="38163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en-US" sz="900"/>
              <a:t>Al-Habeeb 2003. </a:t>
            </a:r>
            <a:r>
              <a:rPr lang="en-US" altLang="en-US" sz="900"/>
              <a:t>J Family Community Med. 2003 Sep-Dec; 10(3): 31–38. </a:t>
            </a:r>
            <a:endParaRPr lang="de-CH" altLang="en-US" sz="900"/>
          </a:p>
          <a:p>
            <a:pPr eaLnBrk="1" hangingPunct="1"/>
            <a:endParaRPr lang="de-CH" altLang="en-US" sz="900"/>
          </a:p>
        </p:txBody>
      </p:sp>
    </p:spTree>
    <p:extLst>
      <p:ext uri="{BB962C8B-B14F-4D97-AF65-F5344CB8AC3E}">
        <p14:creationId xmlns:p14="http://schemas.microsoft.com/office/powerpoint/2010/main" val="3956578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p:txBody>
          <a:bodyPr/>
          <a:lstStyle/>
          <a:p>
            <a:r>
              <a:rPr lang="de-CH" altLang="en-US"/>
              <a:t>Hinduismus</a:t>
            </a:r>
          </a:p>
        </p:txBody>
      </p:sp>
      <p:sp>
        <p:nvSpPr>
          <p:cNvPr id="48132" name="Inhaltsplatzhalter 6"/>
          <p:cNvSpPr>
            <a:spLocks noGrp="1"/>
          </p:cNvSpPr>
          <p:nvPr>
            <p:ph sz="half" idx="2"/>
          </p:nvPr>
        </p:nvSpPr>
        <p:spPr>
          <a:xfrm>
            <a:off x="4900956" y="1641132"/>
            <a:ext cx="4820735" cy="4351338"/>
          </a:xfrm>
        </p:spPr>
        <p:txBody>
          <a:bodyPr/>
          <a:lstStyle/>
          <a:p>
            <a:r>
              <a:rPr lang="de-CH" altLang="en-US" sz="2000" dirty="0"/>
              <a:t>Auffälliges Verhalten (Essstörung, Gewichts-abnahme, Schlafstörungen, sozial unangepasste Aggression) wird spirituell gedeutet</a:t>
            </a:r>
          </a:p>
          <a:p>
            <a:r>
              <a:rPr lang="de-CH" altLang="en-US" sz="2000" dirty="0"/>
              <a:t>Heilungsschreine bieten Hilfe durch individuelle Beratung und Gruppenrituale mit  ekstatischer Trance.</a:t>
            </a:r>
          </a:p>
          <a:p>
            <a:r>
              <a:rPr lang="de-CH" altLang="en-US" sz="2000" dirty="0"/>
              <a:t>Der berühmte Heiler </a:t>
            </a:r>
            <a:r>
              <a:rPr lang="de-CH" altLang="en-US" sz="2000" dirty="0" err="1"/>
              <a:t>Bhagat</a:t>
            </a:r>
            <a:r>
              <a:rPr lang="de-CH" altLang="en-US" sz="2000" dirty="0"/>
              <a:t> erklärt seine Vorgehensweise und seinen Umgang mit krankmachenden Geistern.</a:t>
            </a:r>
          </a:p>
        </p:txBody>
      </p:sp>
      <p:pic>
        <p:nvPicPr>
          <p:cNvPr id="48133" name="Picture 2">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641132"/>
            <a:ext cx="4704177" cy="308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4" name="Textfeld 7"/>
          <p:cNvSpPr txBox="1">
            <a:spLocks noChangeArrowheads="1"/>
          </p:cNvSpPr>
          <p:nvPr/>
        </p:nvSpPr>
        <p:spPr bwMode="auto">
          <a:xfrm>
            <a:off x="830435" y="4873114"/>
            <a:ext cx="32400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CH" altLang="en-US" sz="1600" i="1" dirty="0">
                <a:latin typeface="Calibri" panose="020F0502020204030204" pitchFamily="34" charset="0"/>
              </a:rPr>
              <a:t>Grossartige Dokumentation in einem Film des finnischen Fernsehens von Jouko </a:t>
            </a:r>
            <a:r>
              <a:rPr lang="de-CH" altLang="en-US" sz="1600" i="1" dirty="0" err="1">
                <a:latin typeface="Calibri" panose="020F0502020204030204" pitchFamily="34" charset="0"/>
              </a:rPr>
              <a:t>Aaltonen</a:t>
            </a:r>
            <a:r>
              <a:rPr lang="de-CH" altLang="en-US" sz="1600" i="1" dirty="0">
                <a:latin typeface="Calibri" panose="020F0502020204030204" pitchFamily="34" charset="0"/>
              </a:rPr>
              <a:t> und Antti </a:t>
            </a:r>
            <a:r>
              <a:rPr lang="de-CH" altLang="en-US" sz="1600" i="1" dirty="0" err="1">
                <a:latin typeface="Calibri" panose="020F0502020204030204" pitchFamily="34" charset="0"/>
              </a:rPr>
              <a:t>Pakaslahti</a:t>
            </a:r>
            <a:r>
              <a:rPr lang="de-CH" altLang="en-US" sz="1600" i="1" dirty="0">
                <a:latin typeface="Calibri" panose="020F0502020204030204" pitchFamily="34" charset="0"/>
              </a:rPr>
              <a:t>: «</a:t>
            </a:r>
            <a:r>
              <a:rPr lang="de-CH" altLang="en-US" sz="1600" i="1" dirty="0" err="1">
                <a:latin typeface="Calibri" panose="020F0502020204030204" pitchFamily="34" charset="0"/>
              </a:rPr>
              <a:t>Kusum</a:t>
            </a:r>
            <a:r>
              <a:rPr lang="de-CH" altLang="en-US" sz="1600" i="1" dirty="0">
                <a:latin typeface="Calibri" panose="020F0502020204030204" pitchFamily="34" charset="0"/>
              </a:rPr>
              <a:t>»</a:t>
            </a:r>
          </a:p>
        </p:txBody>
      </p:sp>
      <p:sp>
        <p:nvSpPr>
          <p:cNvPr id="2" name="Pfeil: nach rechts 1">
            <a:hlinkClick r:id="rId5"/>
          </p:cNvPr>
          <p:cNvSpPr/>
          <p:nvPr/>
        </p:nvSpPr>
        <p:spPr>
          <a:xfrm>
            <a:off x="5615189" y="5151549"/>
            <a:ext cx="1712890" cy="8409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descr="Originaldatei ‎ (1.024 × 721 Pixel, Dateigröße: 11 KB, MIME-Typ ...">
            <a:hlinkClick r:id="rId3"/>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10329" y="4727904"/>
            <a:ext cx="2029112" cy="1429890"/>
          </a:xfrm>
          <a:prstGeom prst="rect">
            <a:avLst/>
          </a:prstGeom>
        </p:spPr>
      </p:pic>
    </p:spTree>
    <p:extLst>
      <p:ext uri="{BB962C8B-B14F-4D97-AF65-F5344CB8AC3E}">
        <p14:creationId xmlns:p14="http://schemas.microsoft.com/office/powerpoint/2010/main" val="3450796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r>
              <a:rPr lang="de-CH" altLang="en-US"/>
              <a:t>Szenenbilder aus «Kusum»</a:t>
            </a:r>
          </a:p>
        </p:txBody>
      </p:sp>
      <p:pic>
        <p:nvPicPr>
          <p:cNvPr id="4915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09738" y="1538289"/>
            <a:ext cx="3827462" cy="2700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8"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40426" y="1538288"/>
            <a:ext cx="3059113" cy="347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9"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49601" y="3608389"/>
            <a:ext cx="4029075" cy="247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116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a:xfrm>
            <a:off x="717709" y="912485"/>
            <a:ext cx="9003983" cy="732863"/>
          </a:xfrm>
        </p:spPr>
        <p:txBody>
          <a:bodyPr>
            <a:normAutofit/>
          </a:bodyPr>
          <a:lstStyle/>
          <a:p>
            <a:r>
              <a:rPr lang="de-CH" altLang="en-US" sz="2800" dirty="0"/>
              <a:t>Gemeinsamkeiten exorzistischer </a:t>
            </a:r>
            <a:r>
              <a:rPr lang="de-CH" altLang="en-US" sz="2800" dirty="0" smtClean="0"/>
              <a:t>Rituale transkulturell</a:t>
            </a:r>
            <a:endParaRPr lang="de-CH" altLang="en-US" sz="2800" dirty="0"/>
          </a:p>
        </p:txBody>
      </p:sp>
      <p:sp>
        <p:nvSpPr>
          <p:cNvPr id="50179" name="Inhaltsplatzhalter 2"/>
          <p:cNvSpPr>
            <a:spLocks noGrp="1"/>
          </p:cNvSpPr>
          <p:nvPr>
            <p:ph sz="half" idx="1"/>
          </p:nvPr>
        </p:nvSpPr>
        <p:spPr>
          <a:xfrm>
            <a:off x="717709" y="1899587"/>
            <a:ext cx="4436745" cy="4351338"/>
          </a:xfrm>
        </p:spPr>
        <p:txBody>
          <a:bodyPr/>
          <a:lstStyle/>
          <a:p>
            <a:r>
              <a:rPr lang="de-CH" altLang="en-US" sz="1800"/>
              <a:t>Auffälliges, evtl. anstössiges Verhalten mit und ohne spirituelle Aspekte (nicht unbedingt psychiatrisch klassifizierbar)</a:t>
            </a:r>
          </a:p>
          <a:p>
            <a:r>
              <a:rPr lang="de-CH" altLang="en-US" sz="1800"/>
              <a:t>Die üblichen medizinischen Heilmassnahmen bringen keine Linderung.</a:t>
            </a:r>
          </a:p>
          <a:p>
            <a:r>
              <a:rPr lang="de-CH" altLang="en-US" sz="1800"/>
              <a:t>Umfeld oder Betroffene äussern die Vermutung einer spirituellen / dämonischen Ursache.</a:t>
            </a:r>
          </a:p>
          <a:p>
            <a:r>
              <a:rPr lang="de-CH" altLang="en-US" sz="1800"/>
              <a:t>Vermutung von Ursachen beim Betroffenen (religiöser oder moralischer Tabubruch) oder im Umfeld (Fluch, Zauberei, böses Auge)</a:t>
            </a:r>
          </a:p>
          <a:p>
            <a:endParaRPr lang="de-CH" altLang="en-US" sz="1800"/>
          </a:p>
        </p:txBody>
      </p:sp>
      <p:sp>
        <p:nvSpPr>
          <p:cNvPr id="50180" name="Inhaltsplatzhalter 3"/>
          <p:cNvSpPr>
            <a:spLocks noGrp="1"/>
          </p:cNvSpPr>
          <p:nvPr>
            <p:ph sz="half" idx="2"/>
          </p:nvPr>
        </p:nvSpPr>
        <p:spPr>
          <a:xfrm>
            <a:off x="5284946" y="1899587"/>
            <a:ext cx="4436745" cy="4351338"/>
          </a:xfrm>
        </p:spPr>
        <p:txBody>
          <a:bodyPr/>
          <a:lstStyle/>
          <a:p>
            <a:r>
              <a:rPr lang="de-CH" altLang="en-US" sz="1800"/>
              <a:t>Konsultation einer Heilerperson (Imam, Priester, Begabter in Befreiungsdienst)</a:t>
            </a:r>
          </a:p>
          <a:p>
            <a:r>
              <a:rPr lang="de-CH" altLang="en-US" sz="1800"/>
              <a:t>Diagnostisches Prozedere ruft z.T. auffällige Reaktionen hervor, die die Vermutung dämonischer Ursache bestätigen</a:t>
            </a:r>
          </a:p>
          <a:p>
            <a:r>
              <a:rPr lang="de-CH" altLang="en-US" sz="1800"/>
              <a:t>Ritual der jeweiligen religiösen Tradition (mit und ohne Hilfsmittel wie z.B. Weihwasser, Amulett etc.)</a:t>
            </a:r>
          </a:p>
          <a:p>
            <a:r>
              <a:rPr lang="de-CH" altLang="en-US" sz="1800"/>
              <a:t>Nach der Linderung der Beschwerden dankt die betroffene Person ihrer jeweiligen Gottheit (und evtl. auch dem Heiler)</a:t>
            </a:r>
          </a:p>
          <a:p>
            <a:endParaRPr lang="de-CH" altLang="en-US" sz="1800"/>
          </a:p>
        </p:txBody>
      </p:sp>
    </p:spTree>
    <p:extLst>
      <p:ext uri="{BB962C8B-B14F-4D97-AF65-F5344CB8AC3E}">
        <p14:creationId xmlns:p14="http://schemas.microsoft.com/office/powerpoint/2010/main" val="1981266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Fallbeispiele und Häufigkeit im christlichen Kontext</a:t>
            </a:r>
          </a:p>
        </p:txBody>
      </p:sp>
      <p:sp>
        <p:nvSpPr>
          <p:cNvPr id="5" name="Textplatzhalter 4"/>
          <p:cNvSpPr>
            <a:spLocks noGrp="1"/>
          </p:cNvSpPr>
          <p:nvPr>
            <p:ph type="body" idx="1"/>
          </p:nvPr>
        </p:nvSpPr>
        <p:spPr/>
        <p:txBody>
          <a:bodyPr/>
          <a:lstStyle/>
          <a:p>
            <a:endParaRPr lang="de-CH"/>
          </a:p>
        </p:txBody>
      </p:sp>
    </p:spTree>
    <p:extLst>
      <p:ext uri="{BB962C8B-B14F-4D97-AF65-F5344CB8AC3E}">
        <p14:creationId xmlns:p14="http://schemas.microsoft.com/office/powerpoint/2010/main" val="2997868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Therapeutischer Umgang mit spiritueller Deutung</a:t>
            </a:r>
          </a:p>
        </p:txBody>
      </p:sp>
      <p:sp>
        <p:nvSpPr>
          <p:cNvPr id="5" name="Textplatzhalter 4"/>
          <p:cNvSpPr>
            <a:spLocks noGrp="1"/>
          </p:cNvSpPr>
          <p:nvPr>
            <p:ph type="body" idx="1"/>
          </p:nvPr>
        </p:nvSpPr>
        <p:spPr/>
        <p:txBody>
          <a:bodyPr/>
          <a:lstStyle/>
          <a:p>
            <a:endParaRPr lang="de-CH"/>
          </a:p>
        </p:txBody>
      </p:sp>
    </p:spTree>
    <p:extLst>
      <p:ext uri="{BB962C8B-B14F-4D97-AF65-F5344CB8AC3E}">
        <p14:creationId xmlns:p14="http://schemas.microsoft.com/office/powerpoint/2010/main" val="372520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title"/>
          </p:nvPr>
        </p:nvSpPr>
        <p:spPr>
          <a:xfrm>
            <a:off x="717709" y="764175"/>
            <a:ext cx="9404191" cy="752473"/>
          </a:xfrm>
        </p:spPr>
        <p:txBody>
          <a:bodyPr/>
          <a:lstStyle/>
          <a:p>
            <a:pPr eaLnBrk="1" hangingPunct="1"/>
            <a:r>
              <a:rPr lang="de-CH" altLang="en-US" dirty="0"/>
              <a:t>Umgang mit spiritueller Deutung</a:t>
            </a:r>
          </a:p>
        </p:txBody>
      </p:sp>
      <p:sp>
        <p:nvSpPr>
          <p:cNvPr id="31747" name="Rectangle 9"/>
          <p:cNvSpPr>
            <a:spLocks noGrp="1" noChangeArrowheads="1"/>
          </p:cNvSpPr>
          <p:nvPr>
            <p:ph type="body" idx="1"/>
          </p:nvPr>
        </p:nvSpPr>
        <p:spPr>
          <a:xfrm>
            <a:off x="2743199" y="1896035"/>
            <a:ext cx="7469843" cy="4280928"/>
          </a:xfrm>
        </p:spPr>
        <p:txBody>
          <a:bodyPr/>
          <a:lstStyle/>
          <a:p>
            <a:pPr eaLnBrk="1" hangingPunct="1"/>
            <a:r>
              <a:rPr lang="de-CH" altLang="en-US" dirty="0"/>
              <a:t>Diagnostik / Assessment</a:t>
            </a:r>
          </a:p>
          <a:p>
            <a:pPr marL="0" indent="0" eaLnBrk="1" hangingPunct="1">
              <a:buNone/>
            </a:pPr>
            <a:r>
              <a:rPr lang="de-CH" altLang="en-US" sz="3600" b="1" i="1" dirty="0">
                <a:solidFill>
                  <a:schemeClr val="accent1">
                    <a:lumMod val="75000"/>
                  </a:schemeClr>
                </a:solidFill>
                <a:latin typeface="Cambria" panose="02040503050406030204" pitchFamily="18" charset="0"/>
              </a:rPr>
              <a:t>"Nur was wir würdigend ansehen, </a:t>
            </a:r>
            <a:br>
              <a:rPr lang="de-CH" altLang="en-US" sz="3600" b="1" i="1" dirty="0">
                <a:solidFill>
                  <a:schemeClr val="accent1">
                    <a:lumMod val="75000"/>
                  </a:schemeClr>
                </a:solidFill>
                <a:latin typeface="Cambria" panose="02040503050406030204" pitchFamily="18" charset="0"/>
              </a:rPr>
            </a:br>
            <a:r>
              <a:rPr lang="de-CH" altLang="en-US" sz="3600" b="1" i="1" dirty="0">
                <a:solidFill>
                  <a:schemeClr val="accent1">
                    <a:lumMod val="75000"/>
                  </a:schemeClr>
                </a:solidFill>
                <a:latin typeface="Cambria" panose="02040503050406030204" pitchFamily="18" charset="0"/>
              </a:rPr>
              <a:t>öffnet sich uns"</a:t>
            </a:r>
            <a:r>
              <a:rPr lang="de-CH" altLang="en-US" dirty="0">
                <a:solidFill>
                  <a:schemeClr val="accent1">
                    <a:lumMod val="75000"/>
                  </a:schemeClr>
                </a:solidFill>
                <a:latin typeface="Cambria" panose="02040503050406030204" pitchFamily="18" charset="0"/>
              </a:rPr>
              <a:t> </a:t>
            </a:r>
            <a:r>
              <a:rPr lang="de-CH" altLang="en-US" dirty="0"/>
              <a:t/>
            </a:r>
            <a:br>
              <a:rPr lang="de-CH" altLang="en-US" dirty="0"/>
            </a:br>
            <a:endParaRPr lang="de-CH" altLang="en-US" dirty="0"/>
          </a:p>
          <a:p>
            <a:pPr lvl="1" eaLnBrk="1" hangingPunct="1"/>
            <a:r>
              <a:rPr lang="de-CH" altLang="en-US" dirty="0"/>
              <a:t>Erklärungsmodell oder Begleitphänomen?</a:t>
            </a:r>
          </a:p>
          <a:p>
            <a:pPr lvl="1" eaLnBrk="1" hangingPunct="1"/>
            <a:r>
              <a:rPr lang="de-CH" altLang="en-US" dirty="0"/>
              <a:t>Wahn oder Subkultur? </a:t>
            </a:r>
          </a:p>
          <a:p>
            <a:pPr lvl="1" eaLnBrk="1" hangingPunct="1"/>
            <a:r>
              <a:rPr lang="de-CH" altLang="en-US" dirty="0"/>
              <a:t>Psychodynamik: Bewältigung oder Abwehr? </a:t>
            </a:r>
          </a:p>
          <a:p>
            <a:pPr lvl="1" eaLnBrk="1" hangingPunct="1"/>
            <a:r>
              <a:rPr lang="de-CH" altLang="en-US" dirty="0"/>
              <a:t>Welche therapeutischen Konsequenzen ergeben sich aus der geistlichen Deutung? </a:t>
            </a:r>
          </a:p>
        </p:txBody>
      </p:sp>
      <p:sp>
        <p:nvSpPr>
          <p:cNvPr id="4" name="Rechteck 3"/>
          <p:cNvSpPr/>
          <p:nvPr/>
        </p:nvSpPr>
        <p:spPr>
          <a:xfrm>
            <a:off x="0" y="1969994"/>
            <a:ext cx="2628900" cy="1896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7402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CA22312-7223-48DB-A425-2E42F70B13C7}"/>
              </a:ext>
            </a:extLst>
          </p:cNvPr>
          <p:cNvSpPr>
            <a:spLocks noGrp="1"/>
          </p:cNvSpPr>
          <p:nvPr>
            <p:ph type="title"/>
          </p:nvPr>
        </p:nvSpPr>
        <p:spPr/>
        <p:txBody>
          <a:bodyPr/>
          <a:lstStyle/>
          <a:p>
            <a:r>
              <a:rPr lang="de-CH" altLang="en-US" dirty="0"/>
              <a:t>Unterschiedliche Problembeschreibung</a:t>
            </a:r>
            <a:endParaRPr lang="de-CH" dirty="0"/>
          </a:p>
        </p:txBody>
      </p:sp>
      <p:sp>
        <p:nvSpPr>
          <p:cNvPr id="4" name="Rectangle 3">
            <a:extLst>
              <a:ext uri="{FF2B5EF4-FFF2-40B4-BE49-F238E27FC236}">
                <a16:creationId xmlns="" xmlns:a16="http://schemas.microsoft.com/office/drawing/2014/main" id="{8EA00755-6028-49FE-9DF5-3FFD2D7D0FC0}"/>
              </a:ext>
            </a:extLst>
          </p:cNvPr>
          <p:cNvSpPr txBox="1">
            <a:spLocks noChangeArrowheads="1"/>
          </p:cNvSpPr>
          <p:nvPr/>
        </p:nvSpPr>
        <p:spPr>
          <a:xfrm>
            <a:off x="2441914" y="1822535"/>
            <a:ext cx="7624762" cy="2217738"/>
          </a:xfrm>
          <a:prstGeom prst="rect">
            <a:avLst/>
          </a:prstGeom>
        </p:spPr>
        <p:txBody>
          <a:bodyPr/>
          <a:lstStyle>
            <a:lvl1pPr marL="228600" indent="-228600" algn="l" defTabSz="914400" rtl="0" eaLnBrk="1" latinLnBrk="0" hangingPunct="1">
              <a:lnSpc>
                <a:spcPct val="90000"/>
              </a:lnSpc>
              <a:spcBef>
                <a:spcPts val="1000"/>
              </a:spcBef>
              <a:buClr>
                <a:schemeClr val="accent5">
                  <a:lumMod val="75000"/>
                </a:schemeClr>
              </a:buClr>
              <a:buFont typeface="Calibri" panose="020F0502020204030204" pitchFamily="34" charset="0"/>
              <a:buChar char="&g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altLang="en-US" dirty="0"/>
              <a:t>Deskriptive Diagnose in einem </a:t>
            </a:r>
            <a:br>
              <a:rPr lang="de-CH" altLang="en-US" dirty="0"/>
            </a:br>
            <a:r>
              <a:rPr lang="de-CH" altLang="en-US" dirty="0"/>
              <a:t>bio-psycho-sozio-spirituellen Kontext</a:t>
            </a:r>
          </a:p>
          <a:p>
            <a:r>
              <a:rPr lang="de-CH" altLang="en-US" dirty="0"/>
              <a:t>Kausale Diagnose mit einem spirituellen </a:t>
            </a:r>
            <a:br>
              <a:rPr lang="de-CH" altLang="en-US" dirty="0"/>
            </a:br>
            <a:r>
              <a:rPr lang="de-CH" altLang="en-US" dirty="0"/>
              <a:t>(okkulten) Schwerpunkt</a:t>
            </a:r>
          </a:p>
          <a:p>
            <a:endParaRPr lang="de-CH" altLang="en-US" dirty="0"/>
          </a:p>
        </p:txBody>
      </p:sp>
      <p:sp>
        <p:nvSpPr>
          <p:cNvPr id="5" name="AutoShape 6">
            <a:extLst>
              <a:ext uri="{FF2B5EF4-FFF2-40B4-BE49-F238E27FC236}">
                <a16:creationId xmlns="" xmlns:a16="http://schemas.microsoft.com/office/drawing/2014/main" id="{1E353AE8-B64D-4536-AC70-E3AB4250A23C}"/>
              </a:ext>
            </a:extLst>
          </p:cNvPr>
          <p:cNvSpPr>
            <a:spLocks noChangeArrowheads="1"/>
          </p:cNvSpPr>
          <p:nvPr/>
        </p:nvSpPr>
        <p:spPr bwMode="auto">
          <a:xfrm>
            <a:off x="2711789" y="4433974"/>
            <a:ext cx="1981200" cy="809625"/>
          </a:xfrm>
          <a:prstGeom prst="rightArrow">
            <a:avLst>
              <a:gd name="adj1" fmla="val 50000"/>
              <a:gd name="adj2" fmla="val 611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Text Box 7">
            <a:extLst>
              <a:ext uri="{FF2B5EF4-FFF2-40B4-BE49-F238E27FC236}">
                <a16:creationId xmlns="" xmlns:a16="http://schemas.microsoft.com/office/drawing/2014/main" id="{751BF607-388B-4768-B318-7238F4112AE4}"/>
              </a:ext>
            </a:extLst>
          </p:cNvPr>
          <p:cNvSpPr txBox="1">
            <a:spLocks noChangeArrowheads="1"/>
          </p:cNvSpPr>
          <p:nvPr/>
        </p:nvSpPr>
        <p:spPr bwMode="auto">
          <a:xfrm>
            <a:off x="4962865" y="4252999"/>
            <a:ext cx="4770437"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CH" altLang="en-US" sz="2800"/>
              <a:t>Völlig unterschiedliche Strategien der Beratung und Begleitung</a:t>
            </a:r>
            <a:endParaRPr lang="de-DE" altLang="en-US" sz="2800"/>
          </a:p>
        </p:txBody>
      </p:sp>
      <p:sp>
        <p:nvSpPr>
          <p:cNvPr id="7" name="Text Box 8">
            <a:extLst>
              <a:ext uri="{FF2B5EF4-FFF2-40B4-BE49-F238E27FC236}">
                <a16:creationId xmlns="" xmlns:a16="http://schemas.microsoft.com/office/drawing/2014/main" id="{D8487484-BBC7-480E-8D0D-7794B63FED46}"/>
              </a:ext>
            </a:extLst>
          </p:cNvPr>
          <p:cNvSpPr txBox="1">
            <a:spLocks noChangeArrowheads="1"/>
          </p:cNvSpPr>
          <p:nvPr/>
        </p:nvSpPr>
        <p:spPr bwMode="auto">
          <a:xfrm>
            <a:off x="8833190" y="1822536"/>
            <a:ext cx="719137"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CH" altLang="en-US" sz="4800" b="1">
                <a:solidFill>
                  <a:srgbClr val="6666FF"/>
                </a:solidFill>
              </a:rPr>
              <a:t>A</a:t>
            </a:r>
            <a:endParaRPr lang="de-DE" altLang="en-US" sz="4800" b="1">
              <a:solidFill>
                <a:srgbClr val="6666FF"/>
              </a:solidFill>
            </a:endParaRPr>
          </a:p>
        </p:txBody>
      </p:sp>
      <p:sp>
        <p:nvSpPr>
          <p:cNvPr id="8" name="Text Box 9">
            <a:extLst>
              <a:ext uri="{FF2B5EF4-FFF2-40B4-BE49-F238E27FC236}">
                <a16:creationId xmlns="" xmlns:a16="http://schemas.microsoft.com/office/drawing/2014/main" id="{7C57B65C-7C0C-4F54-9368-5621F307444A}"/>
              </a:ext>
            </a:extLst>
          </p:cNvPr>
          <p:cNvSpPr txBox="1">
            <a:spLocks noChangeArrowheads="1"/>
          </p:cNvSpPr>
          <p:nvPr/>
        </p:nvSpPr>
        <p:spPr bwMode="auto">
          <a:xfrm>
            <a:off x="8833190" y="2617873"/>
            <a:ext cx="719137"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CH" altLang="en-US" sz="4800" b="1">
                <a:solidFill>
                  <a:srgbClr val="6666FF"/>
                </a:solidFill>
              </a:rPr>
              <a:t>B</a:t>
            </a:r>
            <a:endParaRPr lang="de-DE" altLang="en-US" sz="4800" b="1">
              <a:solidFill>
                <a:srgbClr val="6666FF"/>
              </a:solidFill>
            </a:endParaRPr>
          </a:p>
        </p:txBody>
      </p:sp>
    </p:spTree>
    <p:extLst>
      <p:ext uri="{BB962C8B-B14F-4D97-AF65-F5344CB8AC3E}">
        <p14:creationId xmlns:p14="http://schemas.microsoft.com/office/powerpoint/2010/main" val="262228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de-CH" altLang="en-US" smtClean="0"/>
              <a:t>A. Deskriptive Beschreibung</a:t>
            </a:r>
            <a:endParaRPr lang="de-DE" altLang="en-US"/>
          </a:p>
        </p:txBody>
      </p:sp>
      <p:sp>
        <p:nvSpPr>
          <p:cNvPr id="33795" name="Rectangle 3"/>
          <p:cNvSpPr>
            <a:spLocks noGrp="1" noChangeArrowheads="1"/>
          </p:cNvSpPr>
          <p:nvPr>
            <p:ph type="body" idx="1"/>
          </p:nvPr>
        </p:nvSpPr>
        <p:spPr>
          <a:xfrm>
            <a:off x="3012141" y="1969993"/>
            <a:ext cx="7160559" cy="4206969"/>
          </a:xfrm>
        </p:spPr>
        <p:txBody>
          <a:bodyPr/>
          <a:lstStyle/>
          <a:p>
            <a:pPr eaLnBrk="1" hangingPunct="1"/>
            <a:r>
              <a:rPr lang="de-CH" altLang="en-US" smtClean="0"/>
              <a:t>32-jährige Frau mit depressiven Zügen; Wutausbrüche in Überforderungssituationen.</a:t>
            </a:r>
          </a:p>
          <a:p>
            <a:pPr eaLnBrk="1" hangingPunct="1"/>
            <a:r>
              <a:rPr lang="de-CH" altLang="en-US" smtClean="0"/>
              <a:t> Schwierige Kindheit (aufgewachsen bei einer Pflegefamilie)</a:t>
            </a:r>
          </a:p>
          <a:p>
            <a:pPr eaLnBrk="1" hangingPunct="1"/>
            <a:r>
              <a:rPr lang="de-CH" altLang="en-US" smtClean="0"/>
              <a:t>Problematische Ehe mit einem Alkoholiker</a:t>
            </a:r>
          </a:p>
          <a:p>
            <a:pPr eaLnBrk="1" hangingPunct="1"/>
            <a:r>
              <a:rPr lang="de-CH" altLang="en-US" smtClean="0"/>
              <a:t>Eines der drei Kinder cerebral gelähmt</a:t>
            </a:r>
          </a:p>
          <a:p>
            <a:pPr eaLnBrk="1" hangingPunct="1"/>
            <a:r>
              <a:rPr lang="de-CH" altLang="en-US" smtClean="0"/>
              <a:t>Geistliches Leben: Glaubenszweifel, hat Schwierigkeiten, biblische Wahrheiten in den Alltag umzusetzen.</a:t>
            </a:r>
            <a:endParaRPr lang="de-DE" altLang="en-US" dirty="0"/>
          </a:p>
        </p:txBody>
      </p:sp>
      <p:sp>
        <p:nvSpPr>
          <p:cNvPr id="4" name="Rechteck 3"/>
          <p:cNvSpPr/>
          <p:nvPr/>
        </p:nvSpPr>
        <p:spPr>
          <a:xfrm>
            <a:off x="0" y="1969994"/>
            <a:ext cx="2628900" cy="1896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016107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de-CH" altLang="en-US" sz="2800" dirty="0"/>
              <a:t>B. Kausale Beschreibung </a:t>
            </a:r>
            <a:r>
              <a:rPr lang="de-CH" altLang="en-US" sz="2800" dirty="0" smtClean="0"/>
              <a:t>     </a:t>
            </a:r>
            <a:r>
              <a:rPr lang="de-CH" altLang="en-US" sz="2800" dirty="0"/>
              <a:t>(„Okkult-Diagnose“)</a:t>
            </a:r>
            <a:endParaRPr lang="de-DE" altLang="en-US" sz="2800" dirty="0"/>
          </a:p>
        </p:txBody>
      </p:sp>
      <p:sp>
        <p:nvSpPr>
          <p:cNvPr id="34819" name="Rectangle 3"/>
          <p:cNvSpPr>
            <a:spLocks noGrp="1" noChangeArrowheads="1"/>
          </p:cNvSpPr>
          <p:nvPr>
            <p:ph type="body" idx="1"/>
          </p:nvPr>
        </p:nvSpPr>
        <p:spPr>
          <a:xfrm>
            <a:off x="2373406" y="1862417"/>
            <a:ext cx="7348286" cy="4314545"/>
          </a:xfrm>
        </p:spPr>
        <p:txBody>
          <a:bodyPr/>
          <a:lstStyle/>
          <a:p>
            <a:pPr eaLnBrk="1" hangingPunct="1"/>
            <a:r>
              <a:rPr lang="de-CH" altLang="en-US" dirty="0"/>
              <a:t>„Okkulte Belastung mit einem Dämon der Schwermut und des Zornes. Wahrscheinlich okkulte Vererbung durch Vorfahren. Möglicherweise Belastung durch den Ehemann.“</a:t>
            </a:r>
            <a:endParaRPr lang="de-DE" altLang="en-US" dirty="0"/>
          </a:p>
        </p:txBody>
      </p:sp>
      <p:sp>
        <p:nvSpPr>
          <p:cNvPr id="34820" name="AutoShape 4"/>
          <p:cNvSpPr>
            <a:spLocks noChangeArrowheads="1"/>
          </p:cNvSpPr>
          <p:nvPr/>
        </p:nvSpPr>
        <p:spPr bwMode="auto">
          <a:xfrm>
            <a:off x="2801377" y="4419601"/>
            <a:ext cx="1981200" cy="809625"/>
          </a:xfrm>
          <a:prstGeom prst="rightArrow">
            <a:avLst>
              <a:gd name="adj1" fmla="val 50000"/>
              <a:gd name="adj2" fmla="val 611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21" name="Text Box 5"/>
          <p:cNvSpPr txBox="1">
            <a:spLocks noChangeArrowheads="1"/>
          </p:cNvSpPr>
          <p:nvPr/>
        </p:nvSpPr>
        <p:spPr bwMode="auto">
          <a:xfrm>
            <a:off x="5052453" y="4564063"/>
            <a:ext cx="47704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CH" altLang="en-US" sz="2800"/>
              <a:t>Konsequenz?</a:t>
            </a:r>
            <a:endParaRPr lang="de-DE" altLang="en-US" sz="2800"/>
          </a:p>
        </p:txBody>
      </p:sp>
    </p:spTree>
    <p:extLst>
      <p:ext uri="{BB962C8B-B14F-4D97-AF65-F5344CB8AC3E}">
        <p14:creationId xmlns:p14="http://schemas.microsoft.com/office/powerpoint/2010/main" val="1392748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ChangeArrowheads="1"/>
          </p:cNvSpPr>
          <p:nvPr/>
        </p:nvSpPr>
        <p:spPr bwMode="auto">
          <a:xfrm>
            <a:off x="2705100" y="1824682"/>
            <a:ext cx="6553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chemeClr val="accent1">
                  <a:lumMod val="75000"/>
                </a:schemeClr>
              </a:buClr>
              <a:buFont typeface="Tahoma" panose="020B0604030504040204" pitchFamily="34" charset="0"/>
              <a:buChar char="»"/>
            </a:pPr>
            <a:r>
              <a:rPr lang="de-DE" altLang="en-US" sz="2000" dirty="0">
                <a:latin typeface="+mn-lt"/>
              </a:rPr>
              <a:t>Einfühlung in das Leiden des Patienten und Offenheit für seine religiöse Welt zeigen</a:t>
            </a:r>
            <a:br>
              <a:rPr lang="de-DE" altLang="en-US" sz="2000" dirty="0">
                <a:latin typeface="+mn-lt"/>
              </a:rPr>
            </a:br>
            <a:endParaRPr lang="de-DE" altLang="en-US" sz="2000" dirty="0">
              <a:latin typeface="+mn-lt"/>
            </a:endParaRPr>
          </a:p>
          <a:p>
            <a:pPr eaLnBrk="1" hangingPunct="1">
              <a:buClr>
                <a:schemeClr val="accent1">
                  <a:lumMod val="75000"/>
                </a:schemeClr>
              </a:buClr>
              <a:buFont typeface="Tahoma" panose="020B0604030504040204" pitchFamily="34" charset="0"/>
              <a:buChar char="»"/>
            </a:pPr>
            <a:r>
              <a:rPr lang="de-DE" altLang="en-US" sz="2000" dirty="0">
                <a:latin typeface="+mn-lt"/>
              </a:rPr>
              <a:t>Zusammenarbeit mit dem Seelsorger </a:t>
            </a:r>
            <a:r>
              <a:rPr lang="de-DE" altLang="en-US" sz="2000" dirty="0" smtClean="0">
                <a:latin typeface="+mn-lt"/>
              </a:rPr>
              <a:t> (</a:t>
            </a:r>
            <a:r>
              <a:rPr lang="de-DE" altLang="en-US" sz="2000" dirty="0">
                <a:latin typeface="+mn-lt"/>
              </a:rPr>
              <a:t>falls möglich) </a:t>
            </a:r>
            <a:br>
              <a:rPr lang="de-DE" altLang="en-US" sz="2000" dirty="0">
                <a:latin typeface="+mn-lt"/>
              </a:rPr>
            </a:br>
            <a:endParaRPr lang="de-DE" altLang="en-US" sz="2000" dirty="0">
              <a:latin typeface="+mn-lt"/>
            </a:endParaRPr>
          </a:p>
          <a:p>
            <a:pPr eaLnBrk="1" hangingPunct="1">
              <a:buClr>
                <a:schemeClr val="accent1">
                  <a:lumMod val="75000"/>
                </a:schemeClr>
              </a:buClr>
              <a:buFont typeface="Tahoma" panose="020B0604030504040204" pitchFamily="34" charset="0"/>
              <a:buChar char="»"/>
            </a:pPr>
            <a:r>
              <a:rPr lang="de-DE" altLang="en-US" sz="2000" b="1" u="sng" dirty="0">
                <a:latin typeface="+mn-lt"/>
              </a:rPr>
              <a:t>Psychoedukation</a:t>
            </a:r>
            <a:r>
              <a:rPr lang="de-DE" altLang="en-US" sz="2000" dirty="0">
                <a:latin typeface="+mn-lt"/>
              </a:rPr>
              <a:t>: Das spirituelle Leben kann durch psychische Krankheit (z.B. Depression) eingeschränkt werden. </a:t>
            </a:r>
            <a:br>
              <a:rPr lang="de-DE" altLang="en-US" sz="2000" dirty="0">
                <a:latin typeface="+mn-lt"/>
              </a:rPr>
            </a:br>
            <a:r>
              <a:rPr lang="de-DE" altLang="en-US" sz="2000" b="1" i="1" dirty="0">
                <a:latin typeface="+mn-lt"/>
              </a:rPr>
              <a:t>Bild: verstimmtes Klavier </a:t>
            </a:r>
            <a:br>
              <a:rPr lang="de-DE" altLang="en-US" sz="2000" b="1" i="1" dirty="0">
                <a:latin typeface="+mn-lt"/>
              </a:rPr>
            </a:br>
            <a:endParaRPr lang="de-DE" altLang="en-US" sz="2000" b="1" i="1" dirty="0">
              <a:latin typeface="+mn-lt"/>
            </a:endParaRPr>
          </a:p>
          <a:p>
            <a:pPr eaLnBrk="1" hangingPunct="1">
              <a:buClr>
                <a:schemeClr val="accent1">
                  <a:lumMod val="75000"/>
                </a:schemeClr>
              </a:buClr>
              <a:buFont typeface="Tahoma" panose="020B0604030504040204" pitchFamily="34" charset="0"/>
              <a:buChar char="»"/>
            </a:pPr>
            <a:r>
              <a:rPr lang="de-DE" altLang="en-US" sz="2000" b="1" u="sng" dirty="0" err="1">
                <a:latin typeface="+mn-lt"/>
              </a:rPr>
              <a:t>Reframing</a:t>
            </a:r>
            <a:r>
              <a:rPr lang="de-DE" altLang="en-US" sz="2000" dirty="0">
                <a:latin typeface="+mn-lt"/>
              </a:rPr>
              <a:t>: Spiritualität als </a:t>
            </a:r>
            <a:r>
              <a:rPr lang="de-DE" altLang="en-US" sz="2000" u="sng" dirty="0">
                <a:latin typeface="+mn-lt"/>
              </a:rPr>
              <a:t>Teil</a:t>
            </a:r>
            <a:r>
              <a:rPr lang="de-DE" altLang="en-US" sz="2000" dirty="0">
                <a:latin typeface="+mn-lt"/>
              </a:rPr>
              <a:t> eines umfassenderen Krankheits- und Bewältigungsmodells</a:t>
            </a:r>
          </a:p>
        </p:txBody>
      </p:sp>
      <p:sp>
        <p:nvSpPr>
          <p:cNvPr id="2" name="Titel 1"/>
          <p:cNvSpPr>
            <a:spLocks noGrp="1"/>
          </p:cNvSpPr>
          <p:nvPr>
            <p:ph type="title"/>
          </p:nvPr>
        </p:nvSpPr>
        <p:spPr/>
        <p:txBody>
          <a:bodyPr/>
          <a:lstStyle/>
          <a:p>
            <a:r>
              <a:rPr lang="de-CH" dirty="0"/>
              <a:t>Procedere</a:t>
            </a:r>
          </a:p>
        </p:txBody>
      </p:sp>
      <p:sp>
        <p:nvSpPr>
          <p:cNvPr id="3" name="Rechteck 2"/>
          <p:cNvSpPr/>
          <p:nvPr/>
        </p:nvSpPr>
        <p:spPr>
          <a:xfrm>
            <a:off x="0" y="1969994"/>
            <a:ext cx="2628900" cy="1896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741431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9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69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691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69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de-CH" altLang="en-US"/>
              <a:t>Erfahrung vs. Deutung</a:t>
            </a:r>
          </a:p>
        </p:txBody>
      </p:sp>
      <p:sp>
        <p:nvSpPr>
          <p:cNvPr id="233475" name="Rectangle 3"/>
          <p:cNvSpPr>
            <a:spLocks noGrp="1" noChangeArrowheads="1"/>
          </p:cNvSpPr>
          <p:nvPr>
            <p:ph type="body" idx="4294967295"/>
          </p:nvPr>
        </p:nvSpPr>
        <p:spPr>
          <a:xfrm>
            <a:off x="2815390" y="1930400"/>
            <a:ext cx="7315200" cy="4206875"/>
          </a:xfrm>
        </p:spPr>
        <p:txBody>
          <a:bodyPr>
            <a:normAutofit lnSpcReduction="10000"/>
          </a:bodyPr>
          <a:lstStyle/>
          <a:p>
            <a:pPr eaLnBrk="1" hangingPunct="1">
              <a:lnSpc>
                <a:spcPct val="80000"/>
              </a:lnSpc>
            </a:pPr>
            <a:r>
              <a:rPr lang="de-DE" altLang="en-US" dirty="0"/>
              <a:t>Genaues Betrachten derjenigen Störungen, die als okkult erlebt werden. </a:t>
            </a:r>
          </a:p>
          <a:p>
            <a:pPr lvl="1">
              <a:lnSpc>
                <a:spcPct val="80000"/>
              </a:lnSpc>
            </a:pPr>
            <a:r>
              <a:rPr lang="de-DE" altLang="en-US" sz="1800" dirty="0"/>
              <a:t>Erklärung der Symptomatik: Alpträume, Flashbacks und Stimmungsschwankungen  sind natürliche Reaktionen des menschlichen Geistes unter starker Anspannung / Instabilität.</a:t>
            </a:r>
          </a:p>
          <a:p>
            <a:pPr lvl="1" eaLnBrk="1" hangingPunct="1">
              <a:lnSpc>
                <a:spcPct val="80000"/>
              </a:lnSpc>
            </a:pPr>
            <a:r>
              <a:rPr lang="de-DE" altLang="en-US" sz="1800" dirty="0"/>
              <a:t>Schreckliche Bilder und Ängste – nicht verständlich, aber auch nicht gleich dämonisch.</a:t>
            </a:r>
          </a:p>
          <a:p>
            <a:pPr lvl="1" eaLnBrk="1" hangingPunct="1">
              <a:lnSpc>
                <a:spcPct val="80000"/>
              </a:lnSpc>
            </a:pPr>
            <a:r>
              <a:rPr lang="de-DE" altLang="en-US" sz="1800" dirty="0"/>
              <a:t>Druck auf der Brust / Engegefühl – nicht unbedingt dämonisch.</a:t>
            </a:r>
          </a:p>
          <a:p>
            <a:pPr lvl="1" eaLnBrk="1" hangingPunct="1">
              <a:lnSpc>
                <a:spcPct val="80000"/>
              </a:lnSpc>
            </a:pPr>
            <a:endParaRPr lang="de-DE" altLang="en-US" sz="1800" dirty="0"/>
          </a:p>
          <a:p>
            <a:pPr marL="0" indent="0">
              <a:lnSpc>
                <a:spcPct val="80000"/>
              </a:lnSpc>
              <a:buNone/>
            </a:pPr>
            <a:r>
              <a:rPr lang="de-DE" altLang="en-US" sz="3600" dirty="0">
                <a:solidFill>
                  <a:srgbClr val="0070C0"/>
                </a:solidFill>
              </a:rPr>
              <a:t>Entkoppeln von Erfahrung und dämonischer Deutung </a:t>
            </a:r>
          </a:p>
          <a:p>
            <a:pPr lvl="1">
              <a:lnSpc>
                <a:spcPct val="80000"/>
              </a:lnSpc>
            </a:pPr>
            <a:r>
              <a:rPr lang="de-DE" altLang="en-US" sz="1800" dirty="0"/>
              <a:t>hat oft therapeutische Wirkung: Die Betroffenen erleben dann nur schon durch den Zuspruch eine Beruhigung, </a:t>
            </a:r>
            <a:r>
              <a:rPr lang="de-DE" altLang="en-US" sz="1800" dirty="0" smtClean="0"/>
              <a:t>bei Bedarf zusätzliche </a:t>
            </a:r>
            <a:r>
              <a:rPr lang="de-DE" altLang="en-US" sz="1800" dirty="0"/>
              <a:t>Medikation.</a:t>
            </a:r>
          </a:p>
        </p:txBody>
      </p:sp>
      <p:sp>
        <p:nvSpPr>
          <p:cNvPr id="5" name="Rechteck 4"/>
          <p:cNvSpPr/>
          <p:nvPr/>
        </p:nvSpPr>
        <p:spPr>
          <a:xfrm>
            <a:off x="0" y="1969994"/>
            <a:ext cx="2628900" cy="1896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278849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4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34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34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34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34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de-CH" altLang="en-US"/>
              <a:t>Leitlinien in der Bewertung</a:t>
            </a:r>
          </a:p>
        </p:txBody>
      </p:sp>
      <p:sp>
        <p:nvSpPr>
          <p:cNvPr id="177155" name="Rectangle 3"/>
          <p:cNvSpPr>
            <a:spLocks noGrp="1" noChangeArrowheads="1"/>
          </p:cNvSpPr>
          <p:nvPr>
            <p:ph type="body" idx="4294967295"/>
          </p:nvPr>
        </p:nvSpPr>
        <p:spPr>
          <a:xfrm>
            <a:off x="2851485" y="1970088"/>
            <a:ext cx="7587916" cy="4206875"/>
          </a:xfrm>
        </p:spPr>
        <p:txBody>
          <a:bodyPr>
            <a:normAutofit fontScale="92500"/>
          </a:bodyPr>
          <a:lstStyle/>
          <a:p>
            <a:pPr eaLnBrk="1" hangingPunct="1"/>
            <a:r>
              <a:rPr lang="de-DE" altLang="en-US" dirty="0"/>
              <a:t>Diszipliniertes Denken in Bezug auf Krankheitssymptome und Diagnostik</a:t>
            </a:r>
          </a:p>
          <a:p>
            <a:pPr eaLnBrk="1" hangingPunct="1"/>
            <a:r>
              <a:rPr lang="de-DE" altLang="en-US" dirty="0"/>
              <a:t>Bescheidenheit in Bezug auf kausale Zusammenhänge</a:t>
            </a:r>
          </a:p>
          <a:p>
            <a:pPr eaLnBrk="1" hangingPunct="1"/>
            <a:r>
              <a:rPr lang="de-DE" altLang="en-US" dirty="0" smtClean="0"/>
              <a:t>Positive Konnotation, wo „Befreiungsdienst“ erfolgreich war</a:t>
            </a:r>
          </a:p>
          <a:p>
            <a:pPr eaLnBrk="1" hangingPunct="1"/>
            <a:r>
              <a:rPr lang="de-DE" altLang="en-US" dirty="0" smtClean="0"/>
              <a:t>Einfühlung in die Enttäuschung, wenn Ritual nicht geholfen hat und  </a:t>
            </a:r>
            <a:r>
              <a:rPr lang="de-DE" altLang="en-US" dirty="0"/>
              <a:t>Hoffnungen nicht erfüllt werden</a:t>
            </a:r>
          </a:p>
          <a:p>
            <a:pPr eaLnBrk="1" hangingPunct="1"/>
            <a:r>
              <a:rPr lang="de-DE" altLang="en-US" dirty="0" smtClean="0"/>
              <a:t>Kontinuität der Betreuung trotz subkultureller Parallelbehandlung (?)</a:t>
            </a:r>
            <a:endParaRPr lang="de-CH" altLang="en-US" dirty="0"/>
          </a:p>
        </p:txBody>
      </p:sp>
      <p:sp>
        <p:nvSpPr>
          <p:cNvPr id="4" name="Rechteck 3"/>
          <p:cNvSpPr/>
          <p:nvPr/>
        </p:nvSpPr>
        <p:spPr>
          <a:xfrm>
            <a:off x="0" y="1969994"/>
            <a:ext cx="2628900" cy="1896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232501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7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7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71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7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de-CH" altLang="en-US"/>
              <a:t>Alternativen zur Okkultdeutung</a:t>
            </a:r>
            <a:endParaRPr lang="de-DE" altLang="en-US"/>
          </a:p>
        </p:txBody>
      </p:sp>
      <p:sp>
        <p:nvSpPr>
          <p:cNvPr id="231427" name="Rectangle 3"/>
          <p:cNvSpPr>
            <a:spLocks noGrp="1" noChangeArrowheads="1"/>
          </p:cNvSpPr>
          <p:nvPr>
            <p:ph type="body" idx="4294967295"/>
          </p:nvPr>
        </p:nvSpPr>
        <p:spPr>
          <a:xfrm>
            <a:off x="2863516" y="1916113"/>
            <a:ext cx="7575884" cy="4260850"/>
          </a:xfrm>
        </p:spPr>
        <p:txBody>
          <a:bodyPr>
            <a:normAutofit/>
          </a:bodyPr>
          <a:lstStyle/>
          <a:p>
            <a:r>
              <a:rPr lang="de-DE" altLang="en-US" dirty="0" smtClean="0"/>
              <a:t>Bescheidenheit: Auch </a:t>
            </a:r>
            <a:r>
              <a:rPr lang="de-DE" altLang="en-US" dirty="0"/>
              <a:t>die Medizin und die Psychologie können keine letzte Erklärung geben und ringen immer wieder um Beschreibungen und Erklärungsmodelle. (Suche nach „Ursache“ ist oft nicht erfolgreich)</a:t>
            </a:r>
          </a:p>
          <a:p>
            <a:pPr eaLnBrk="1" hangingPunct="1">
              <a:lnSpc>
                <a:spcPct val="90000"/>
              </a:lnSpc>
            </a:pPr>
            <a:r>
              <a:rPr lang="de-DE" altLang="en-US" dirty="0" smtClean="0">
                <a:solidFill>
                  <a:schemeClr val="accent1">
                    <a:lumMod val="75000"/>
                  </a:schemeClr>
                </a:solidFill>
                <a:latin typeface="Cambria" panose="02040503050406030204" pitchFamily="18" charset="0"/>
              </a:rPr>
              <a:t>Primäre Frage: </a:t>
            </a:r>
            <a:r>
              <a:rPr lang="de-DE" altLang="en-US" dirty="0">
                <a:solidFill>
                  <a:schemeClr val="accent1">
                    <a:lumMod val="75000"/>
                  </a:schemeClr>
                </a:solidFill>
                <a:latin typeface="Cambria" panose="02040503050406030204" pitchFamily="18" charset="0"/>
              </a:rPr>
              <a:t>„Wie kann ich die betroffenen Menschen in ihrer Not ernst nehmen, ihnen Gegenüber sein, und ihnen helfen, besser mit ihren Störungen umzugehen</a:t>
            </a:r>
            <a:r>
              <a:rPr lang="de-DE" altLang="en-US" dirty="0" smtClean="0">
                <a:solidFill>
                  <a:schemeClr val="accent1">
                    <a:lumMod val="75000"/>
                  </a:schemeClr>
                </a:solidFill>
                <a:latin typeface="Cambria" panose="02040503050406030204" pitchFamily="18" charset="0"/>
              </a:rPr>
              <a:t>?“ </a:t>
            </a:r>
            <a:endParaRPr lang="de-DE" altLang="en-US" dirty="0">
              <a:solidFill>
                <a:schemeClr val="accent1">
                  <a:lumMod val="75000"/>
                </a:schemeClr>
              </a:solidFill>
              <a:latin typeface="Cambria" panose="02040503050406030204" pitchFamily="18" charset="0"/>
            </a:endParaRPr>
          </a:p>
        </p:txBody>
      </p:sp>
      <p:sp>
        <p:nvSpPr>
          <p:cNvPr id="4" name="Rechteck 3"/>
          <p:cNvSpPr/>
          <p:nvPr/>
        </p:nvSpPr>
        <p:spPr>
          <a:xfrm>
            <a:off x="0" y="1969994"/>
            <a:ext cx="2628900" cy="1896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270753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333500" y="609602"/>
            <a:ext cx="7772400" cy="2819399"/>
          </a:xfrm>
        </p:spPr>
        <p:txBody>
          <a:bodyPr/>
          <a:lstStyle/>
          <a:p>
            <a:r>
              <a:rPr lang="de-CH" dirty="0" smtClean="0"/>
              <a:t>Danke für die Aufmerksamkeit!</a:t>
            </a:r>
            <a:endParaRPr lang="de-CH" dirty="0"/>
          </a:p>
        </p:txBody>
      </p:sp>
      <p:sp>
        <p:nvSpPr>
          <p:cNvPr id="7" name="Untertitel 6"/>
          <p:cNvSpPr>
            <a:spLocks noGrp="1"/>
          </p:cNvSpPr>
          <p:nvPr>
            <p:ph type="subTitle" idx="1"/>
          </p:nvPr>
        </p:nvSpPr>
        <p:spPr>
          <a:xfrm>
            <a:off x="2019300" y="3998168"/>
            <a:ext cx="6400800" cy="1951112"/>
          </a:xfrm>
        </p:spPr>
        <p:txBody>
          <a:bodyPr>
            <a:normAutofit/>
          </a:bodyPr>
          <a:lstStyle/>
          <a:p>
            <a:r>
              <a:rPr lang="de-CH" smtClean="0"/>
              <a:t>DOWNLOAD inklusive LITERATUR /WEBLINKS</a:t>
            </a:r>
            <a:endParaRPr lang="de-CH" dirty="0" smtClean="0"/>
          </a:p>
          <a:p>
            <a:r>
              <a:rPr lang="de-CH" dirty="0" smtClean="0">
                <a:hlinkClick r:id="rId2"/>
              </a:rPr>
              <a:t>www.seminare-ps.net</a:t>
            </a:r>
            <a:r>
              <a:rPr lang="de-CH" dirty="0" smtClean="0"/>
              <a:t> </a:t>
            </a:r>
            <a:endParaRPr lang="de-CH" dirty="0"/>
          </a:p>
        </p:txBody>
      </p:sp>
      <p:sp>
        <p:nvSpPr>
          <p:cNvPr id="5" name="Foliennummernplatzhalter 4"/>
          <p:cNvSpPr>
            <a:spLocks noGrp="1"/>
          </p:cNvSpPr>
          <p:nvPr>
            <p:ph type="sldNum" sz="quarter" idx="4294967295"/>
          </p:nvPr>
        </p:nvSpPr>
        <p:spPr>
          <a:xfrm>
            <a:off x="9292860" y="39540"/>
            <a:ext cx="561975" cy="365125"/>
          </a:xfrm>
          <a:prstGeom prst="rect">
            <a:avLst/>
          </a:prstGeom>
        </p:spPr>
        <p:txBody>
          <a:bodyPr/>
          <a:lstStyle/>
          <a:p>
            <a:fld id="{BA9B540C-44DA-4F69-89C9-7C84606640D3}" type="slidenum">
              <a:rPr lang="en-US" smtClean="0"/>
              <a:pPr/>
              <a:t>29</a:t>
            </a:fld>
            <a:endParaRPr lang="en-US" dirty="0"/>
          </a:p>
        </p:txBody>
      </p:sp>
    </p:spTree>
    <p:extLst>
      <p:ext uri="{BB962C8B-B14F-4D97-AF65-F5344CB8AC3E}">
        <p14:creationId xmlns:p14="http://schemas.microsoft.com/office/powerpoint/2010/main" val="626880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7709" y="728083"/>
            <a:ext cx="9404191" cy="752473"/>
          </a:xfrm>
        </p:spPr>
        <p:txBody>
          <a:bodyPr/>
          <a:lstStyle/>
          <a:p>
            <a:pPr eaLnBrk="1" hangingPunct="1"/>
            <a:r>
              <a:rPr lang="de-CH" altLang="en-US" dirty="0"/>
              <a:t>Ein Beispiel</a:t>
            </a:r>
          </a:p>
        </p:txBody>
      </p:sp>
      <p:sp>
        <p:nvSpPr>
          <p:cNvPr id="4099" name="Rectangle 3"/>
          <p:cNvSpPr>
            <a:spLocks noGrp="1" noChangeArrowheads="1"/>
          </p:cNvSpPr>
          <p:nvPr>
            <p:ph idx="1"/>
          </p:nvPr>
        </p:nvSpPr>
        <p:spPr/>
        <p:txBody>
          <a:bodyPr>
            <a:normAutofit/>
          </a:bodyPr>
          <a:lstStyle/>
          <a:p>
            <a:pPr eaLnBrk="1" hangingPunct="1">
              <a:lnSpc>
                <a:spcPct val="120000"/>
              </a:lnSpc>
            </a:pPr>
            <a:r>
              <a:rPr lang="de-CH" altLang="en-US" sz="1800" dirty="0"/>
              <a:t>„Im April war ich mit meiner Mutter in einer "</a:t>
            </a:r>
            <a:r>
              <a:rPr lang="de-CH" altLang="en-US" sz="1800" u="sng" dirty="0"/>
              <a:t>Befreiungsseelsorge</a:t>
            </a:r>
            <a:r>
              <a:rPr lang="de-CH" altLang="en-US" sz="1800" dirty="0"/>
              <a:t>". Nachdem ich einen kurzen Abriss meiner Krankheitsgeschichte gegeben hatte, kamen die Vorwürfe gleich eimerweise. Die so genannten Befreiungsseelsorger haben mir gesagt, dass ich grosse Schuld auf mich geladen habe (vor allem wegen meinen immer wieder kommenden Suizidgedanken), dass sie nicht mit mir um Befreiung beten würden, solange ich noch Medikamente habe und mich Gott auch nicht heilen würde, wenn ich nicht mache, was sie mir sagen. </a:t>
            </a:r>
          </a:p>
          <a:p>
            <a:pPr eaLnBrk="1" hangingPunct="1">
              <a:lnSpc>
                <a:spcPct val="120000"/>
              </a:lnSpc>
            </a:pPr>
            <a:r>
              <a:rPr lang="de-CH" altLang="en-US" sz="1800" dirty="0"/>
              <a:t>Mir war, als hätte jemand in einer riesigen Wunde herumgestochert, die langsam am verheilen war, innerlich habe ich nur noch geschrien. Manchmal würde ich am liebsten meinen Glauben irgendwo in einen Kasten sperren, aber ich weiss, dass ich nie von Gott loskommen werde. Neben meinem Lebenskampf bringt für mich auch der christliche Glaube sehr viel an Last mit sich (Schuldgefühle, gegen den Strom schwimmen, Angst verdammt zu werden, etc.). </a:t>
            </a:r>
            <a:endParaRPr lang="de-CH" altLang="en-US" sz="1600" dirty="0"/>
          </a:p>
          <a:p>
            <a:pPr marL="1371600" lvl="3" indent="0" eaLnBrk="1" hangingPunct="1">
              <a:lnSpc>
                <a:spcPct val="120000"/>
              </a:lnSpc>
              <a:buNone/>
            </a:pPr>
            <a:r>
              <a:rPr lang="de-CH" altLang="en-US" sz="1000" dirty="0"/>
              <a:t>aus einem Brief </a:t>
            </a:r>
          </a:p>
        </p:txBody>
      </p:sp>
    </p:spTree>
    <p:extLst>
      <p:ext uri="{BB962C8B-B14F-4D97-AF65-F5344CB8AC3E}">
        <p14:creationId xmlns:p14="http://schemas.microsoft.com/office/powerpoint/2010/main" val="3207957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de-CH" altLang="en-US"/>
              <a:t>Literatur / Websites</a:t>
            </a:r>
            <a:endParaRPr lang="de-DE" altLang="en-US"/>
          </a:p>
        </p:txBody>
      </p:sp>
      <p:sp>
        <p:nvSpPr>
          <p:cNvPr id="51203" name="Rectangle 3"/>
          <p:cNvSpPr>
            <a:spLocks noGrp="1" noChangeArrowheads="1"/>
          </p:cNvSpPr>
          <p:nvPr>
            <p:ph sz="half" idx="1"/>
          </p:nvPr>
        </p:nvSpPr>
        <p:spPr/>
        <p:txBody>
          <a:bodyPr>
            <a:noAutofit/>
          </a:bodyPr>
          <a:lstStyle/>
          <a:p>
            <a:pPr marL="457200" indent="-457200"/>
            <a:r>
              <a:rPr lang="de-CH" altLang="en-US" sz="1400" dirty="0"/>
              <a:t>Kraft C. (1995): Frei von dunklen Schatten. Projektion J (ISBN 389490-334-1)</a:t>
            </a:r>
          </a:p>
          <a:p>
            <a:pPr marL="457200" indent="-457200"/>
            <a:r>
              <a:rPr lang="de-CH" altLang="en-US" sz="1400" dirty="0"/>
              <a:t>Lechler A.: Krankheit oder Dämonie? Verlag Goldene Worte. (Online: </a:t>
            </a:r>
            <a:r>
              <a:rPr lang="de-CH" altLang="en-US" sz="1400" dirty="0">
                <a:hlinkClick r:id="rId3"/>
              </a:rPr>
              <a:t>http://gott-ist-meine-kraft.info/4-Dateien/KrankheitoderDaemonie.htm</a:t>
            </a:r>
            <a:r>
              <a:rPr lang="de-CH" altLang="en-US" sz="1400" dirty="0"/>
              <a:t>)</a:t>
            </a:r>
          </a:p>
          <a:p>
            <a:pPr marL="457200" indent="-457200"/>
            <a:r>
              <a:rPr lang="de-CH" altLang="en-US" sz="1400" dirty="0"/>
              <a:t>Dammann G.: Besessenheits- und Trancezustände. In: Eckhardt-Henn A. &amp; Hoffmann S.O.: Dissoziative Bewusstseinsstörungen. Schattauer 2004.</a:t>
            </a:r>
          </a:p>
          <a:p>
            <a:pPr marL="457200" indent="-457200"/>
            <a:r>
              <a:rPr lang="de-CH" altLang="en-US" sz="1400" dirty="0"/>
              <a:t>Ecclesia </a:t>
            </a:r>
            <a:r>
              <a:rPr lang="de-CH" altLang="en-US" sz="1400" dirty="0" err="1"/>
              <a:t>Catholica</a:t>
            </a:r>
            <a:r>
              <a:rPr lang="de-CH" altLang="en-US" sz="1400" dirty="0"/>
              <a:t>: Der Exorzismus der Katholischen Kirche. Christiana-Verlag 2005.</a:t>
            </a:r>
          </a:p>
          <a:p>
            <a:pPr marL="457200" indent="-457200"/>
            <a:r>
              <a:rPr lang="de-DE" altLang="en-US" sz="1400" dirty="0"/>
              <a:t>Blumhardt, C. (1844/1975). </a:t>
            </a:r>
            <a:r>
              <a:rPr lang="de-DE" altLang="en-US" sz="1400" u="sng" dirty="0"/>
              <a:t>Blumhardts Kampf. Die Krankheits- und Heilungsgeschichte der G. Dittus in </a:t>
            </a:r>
            <a:r>
              <a:rPr lang="de-DE" altLang="en-US" sz="1400" u="sng" dirty="0" err="1"/>
              <a:t>Moettlingen</a:t>
            </a:r>
            <a:r>
              <a:rPr lang="de-DE" altLang="en-US" sz="1400" dirty="0"/>
              <a:t>. Verlag Goldene Worte. (Online: </a:t>
            </a:r>
            <a:r>
              <a:rPr lang="de-CH" altLang="en-US" sz="1400" dirty="0">
                <a:hlinkClick r:id="rId4"/>
              </a:rPr>
              <a:t>http://www.hjp.ch/texte/Erzaelung/Blumhard.htm</a:t>
            </a:r>
            <a:r>
              <a:rPr lang="de-CH" altLang="en-US" sz="1400" dirty="0"/>
              <a:t>) </a:t>
            </a:r>
          </a:p>
          <a:p>
            <a:pPr marL="457200" indent="-457200"/>
            <a:r>
              <a:rPr lang="de-DE" altLang="en-US" sz="1400" dirty="0"/>
              <a:t>Sprenger, Heinrich &amp; </a:t>
            </a:r>
            <a:r>
              <a:rPr lang="de-DE" altLang="en-US" sz="1400" dirty="0" err="1"/>
              <a:t>Institoris</a:t>
            </a:r>
            <a:r>
              <a:rPr lang="de-DE" altLang="en-US" sz="1400" dirty="0"/>
              <a:t>, Jakob. (1982). </a:t>
            </a:r>
            <a:r>
              <a:rPr lang="de-DE" altLang="en-US" sz="1400" i="1" dirty="0"/>
              <a:t>Der Hexenhammer. </a:t>
            </a:r>
            <a:r>
              <a:rPr lang="de-DE" altLang="en-US" sz="1400" dirty="0"/>
              <a:t>München: dtv.</a:t>
            </a:r>
          </a:p>
        </p:txBody>
      </p:sp>
      <p:sp>
        <p:nvSpPr>
          <p:cNvPr id="2" name="Inhaltsplatzhalter 1">
            <a:extLst>
              <a:ext uri="{FF2B5EF4-FFF2-40B4-BE49-F238E27FC236}">
                <a16:creationId xmlns:a16="http://schemas.microsoft.com/office/drawing/2014/main" xmlns="" id="{635FAE66-A4F4-457B-A441-DC4D33C2E4F4}"/>
              </a:ext>
            </a:extLst>
          </p:cNvPr>
          <p:cNvSpPr>
            <a:spLocks noGrp="1"/>
          </p:cNvSpPr>
          <p:nvPr>
            <p:ph sz="half" idx="2"/>
          </p:nvPr>
        </p:nvSpPr>
        <p:spPr/>
        <p:txBody>
          <a:bodyPr>
            <a:normAutofit fontScale="55000" lnSpcReduction="20000"/>
          </a:bodyPr>
          <a:lstStyle/>
          <a:p>
            <a:pPr marL="457200" indent="-457200"/>
            <a:r>
              <a:rPr lang="en-GB" altLang="en-US" dirty="0"/>
              <a:t>Pfeifer S. (1994): Belief in demons and exorcism. An empirical study of 343 psychiatric patients in Switzerland. </a:t>
            </a:r>
            <a:r>
              <a:rPr lang="de-DE" altLang="en-US" i="1" dirty="0"/>
              <a:t>British Journal </a:t>
            </a:r>
            <a:r>
              <a:rPr lang="de-DE" altLang="en-US" i="1" dirty="0" err="1"/>
              <a:t>of</a:t>
            </a:r>
            <a:r>
              <a:rPr lang="de-DE" altLang="en-US" i="1" dirty="0"/>
              <a:t> Medical </a:t>
            </a:r>
            <a:r>
              <a:rPr lang="de-DE" altLang="en-US" i="1" dirty="0" err="1"/>
              <a:t>Psychology</a:t>
            </a:r>
            <a:r>
              <a:rPr lang="de-DE" altLang="en-US" i="1" dirty="0"/>
              <a:t> </a:t>
            </a:r>
            <a:r>
              <a:rPr lang="de-DE" altLang="en-US" dirty="0"/>
              <a:t>67:247–258. (Online: </a:t>
            </a:r>
            <a:r>
              <a:rPr lang="de-DE" altLang="en-US" dirty="0">
                <a:hlinkClick r:id="rId5"/>
              </a:rPr>
              <a:t>http://www.seminare-ps.net/DL/_Okkulte_Belastung_Psychiatrie_Seelsorge.html</a:t>
            </a:r>
            <a:r>
              <a:rPr lang="de-DE" altLang="en-US" dirty="0"/>
              <a:t>) </a:t>
            </a:r>
          </a:p>
          <a:p>
            <a:pPr marL="457200" indent="-457200"/>
            <a:r>
              <a:rPr lang="de-DE" altLang="en-US" dirty="0"/>
              <a:t>Pfeifer S. (1999): </a:t>
            </a:r>
            <a:r>
              <a:rPr lang="de-DE" altLang="en-US" dirty="0" err="1"/>
              <a:t>Demonic</a:t>
            </a:r>
            <a:r>
              <a:rPr lang="de-DE" altLang="en-US" dirty="0"/>
              <a:t> </a:t>
            </a:r>
            <a:r>
              <a:rPr lang="de-DE" altLang="en-US" dirty="0" err="1"/>
              <a:t>attributions</a:t>
            </a:r>
            <a:r>
              <a:rPr lang="de-DE" altLang="en-US" dirty="0"/>
              <a:t> in non-</a:t>
            </a:r>
            <a:r>
              <a:rPr lang="de-DE" altLang="en-US" dirty="0" err="1"/>
              <a:t>delusional</a:t>
            </a:r>
            <a:r>
              <a:rPr lang="de-DE" altLang="en-US" dirty="0"/>
              <a:t> </a:t>
            </a:r>
            <a:r>
              <a:rPr lang="de-DE" altLang="en-US" dirty="0" err="1"/>
              <a:t>disorders</a:t>
            </a:r>
            <a:r>
              <a:rPr lang="de-DE" altLang="en-US" dirty="0"/>
              <a:t>. </a:t>
            </a:r>
            <a:r>
              <a:rPr lang="de-DE" altLang="en-US" i="1" dirty="0" err="1"/>
              <a:t>Psychopathology</a:t>
            </a:r>
            <a:r>
              <a:rPr lang="de-DE" altLang="en-US" i="1" dirty="0"/>
              <a:t> 32:252–259. </a:t>
            </a:r>
          </a:p>
          <a:p>
            <a:pPr marL="457200" indent="-457200"/>
            <a:r>
              <a:rPr lang="de-CH" altLang="en-US" dirty="0">
                <a:hlinkClick r:id="rId6"/>
              </a:rPr>
              <a:t>www.exorzismus.net</a:t>
            </a:r>
            <a:r>
              <a:rPr lang="de-CH" altLang="en-US" dirty="0"/>
              <a:t>	</a:t>
            </a:r>
          </a:p>
          <a:p>
            <a:pPr marL="457200" indent="-457200"/>
            <a:r>
              <a:rPr lang="en-US" altLang="en-US" dirty="0"/>
              <a:t>Bull, DL,  </a:t>
            </a:r>
            <a:r>
              <a:rPr lang="en-US" altLang="en-US" dirty="0" err="1"/>
              <a:t>Ellason</a:t>
            </a:r>
            <a:r>
              <a:rPr lang="en-US" altLang="en-US" dirty="0"/>
              <a:t>, JW, &amp; Ross, CA (1998): Exorcism revisited: Positive outcomes with Dissociative Identity Disorder. Journal of Psychology and Theology  26:188-196.</a:t>
            </a:r>
          </a:p>
          <a:p>
            <a:pPr marL="457200" indent="-457200"/>
            <a:r>
              <a:rPr lang="de-CH" altLang="en-US" dirty="0" err="1"/>
              <a:t>Pakaslahti</a:t>
            </a:r>
            <a:r>
              <a:rPr lang="de-CH" altLang="en-US" dirty="0"/>
              <a:t>, A. (2009). Health-</a:t>
            </a:r>
            <a:r>
              <a:rPr lang="de-CH" altLang="en-US" dirty="0" err="1"/>
              <a:t>seeking</a:t>
            </a:r>
            <a:r>
              <a:rPr lang="de-CH" altLang="en-US" dirty="0"/>
              <a:t> </a:t>
            </a:r>
            <a:r>
              <a:rPr lang="de-CH" altLang="en-US" dirty="0" err="1"/>
              <a:t>behavior</a:t>
            </a:r>
            <a:r>
              <a:rPr lang="de-CH" altLang="en-US" dirty="0"/>
              <a:t> </a:t>
            </a:r>
            <a:r>
              <a:rPr lang="de-CH" altLang="en-US" dirty="0" err="1"/>
              <a:t>for</a:t>
            </a:r>
            <a:r>
              <a:rPr lang="de-CH" altLang="en-US" dirty="0"/>
              <a:t> </a:t>
            </a:r>
            <a:r>
              <a:rPr lang="de-CH" altLang="en-US" dirty="0" err="1"/>
              <a:t>psychiatric</a:t>
            </a:r>
            <a:r>
              <a:rPr lang="de-CH" altLang="en-US" dirty="0"/>
              <a:t> </a:t>
            </a:r>
            <a:r>
              <a:rPr lang="de-CH" altLang="en-US" dirty="0" err="1"/>
              <a:t>disorders</a:t>
            </a:r>
            <a:r>
              <a:rPr lang="de-CH" altLang="en-US" dirty="0"/>
              <a:t> in North India. In M. </a:t>
            </a:r>
            <a:r>
              <a:rPr lang="de-CH" altLang="en-US" dirty="0" err="1"/>
              <a:t>Incayawar</a:t>
            </a:r>
            <a:r>
              <a:rPr lang="de-CH" altLang="en-US" dirty="0"/>
              <a:t>, R. </a:t>
            </a:r>
            <a:r>
              <a:rPr lang="de-CH" altLang="en-US" dirty="0" err="1"/>
              <a:t>Wintrob</a:t>
            </a:r>
            <a:r>
              <a:rPr lang="de-CH" altLang="en-US" dirty="0"/>
              <a:t>, L. Bouchard, &amp; G. </a:t>
            </a:r>
            <a:r>
              <a:rPr lang="de-CH" altLang="en-US" dirty="0" err="1"/>
              <a:t>Bartocci</a:t>
            </a:r>
            <a:r>
              <a:rPr lang="de-CH" altLang="en-US" dirty="0"/>
              <a:t> (Eds.), </a:t>
            </a:r>
            <a:r>
              <a:rPr lang="de-CH" altLang="en-US" dirty="0" err="1"/>
              <a:t>Psychiatrists</a:t>
            </a:r>
            <a:r>
              <a:rPr lang="de-CH" altLang="en-US" dirty="0"/>
              <a:t> and traditional </a:t>
            </a:r>
            <a:r>
              <a:rPr lang="de-CH" altLang="en-US" dirty="0" err="1"/>
              <a:t>healers</a:t>
            </a:r>
            <a:r>
              <a:rPr lang="de-CH" altLang="en-US" dirty="0"/>
              <a:t>: </a:t>
            </a:r>
            <a:r>
              <a:rPr lang="de-CH" altLang="en-US" dirty="0" err="1"/>
              <a:t>Unwitting</a:t>
            </a:r>
            <a:r>
              <a:rPr lang="de-CH" altLang="en-US" dirty="0"/>
              <a:t> </a:t>
            </a:r>
            <a:r>
              <a:rPr lang="de-CH" altLang="en-US" dirty="0" err="1"/>
              <a:t>partners</a:t>
            </a:r>
            <a:r>
              <a:rPr lang="de-CH" altLang="en-US" dirty="0"/>
              <a:t> in global mental </a:t>
            </a:r>
            <a:r>
              <a:rPr lang="de-CH" altLang="en-US" dirty="0" err="1"/>
              <a:t>health</a:t>
            </a:r>
            <a:r>
              <a:rPr lang="de-CH" altLang="en-US" dirty="0"/>
              <a:t> (pp. 149-166). Oxford, UK: John Wiley &amp; </a:t>
            </a:r>
            <a:r>
              <a:rPr lang="de-CH" altLang="en-US" dirty="0" err="1"/>
              <a:t>Sons</a:t>
            </a:r>
            <a:r>
              <a:rPr lang="de-CH" altLang="en-US" dirty="0"/>
              <a:t>.</a:t>
            </a:r>
          </a:p>
          <a:p>
            <a:endParaRPr lang="de-CH" dirty="0"/>
          </a:p>
        </p:txBody>
      </p:sp>
    </p:spTree>
    <p:extLst>
      <p:ext uri="{BB962C8B-B14F-4D97-AF65-F5344CB8AC3E}">
        <p14:creationId xmlns:p14="http://schemas.microsoft.com/office/powerpoint/2010/main" val="284524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4211471" y="6288505"/>
            <a:ext cx="563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en-US" sz="1200" dirty="0"/>
              <a:t>Nach Pfeifer (1994), </a:t>
            </a:r>
            <a:r>
              <a:rPr lang="en-US" altLang="en-US" sz="1200" dirty="0"/>
              <a:t>Brit J Med </a:t>
            </a:r>
            <a:r>
              <a:rPr lang="en-US" altLang="en-US" sz="1200" dirty="0" err="1"/>
              <a:t>Psychol</a:t>
            </a:r>
            <a:r>
              <a:rPr lang="en-US" altLang="en-US" sz="1200" dirty="0"/>
              <a:t> 67:247–258.</a:t>
            </a:r>
            <a:endParaRPr lang="de-DE" altLang="en-US" sz="2400" dirty="0">
              <a:latin typeface="Courier New" panose="02070309020205020404" pitchFamily="49" charset="0"/>
            </a:endParaRPr>
          </a:p>
        </p:txBody>
      </p:sp>
      <p:sp>
        <p:nvSpPr>
          <p:cNvPr id="6148" name="Rectangle 6"/>
          <p:cNvSpPr>
            <a:spLocks noGrp="1" noChangeArrowheads="1"/>
          </p:cNvSpPr>
          <p:nvPr>
            <p:ph type="title"/>
          </p:nvPr>
        </p:nvSpPr>
        <p:spPr/>
        <p:txBody>
          <a:bodyPr/>
          <a:lstStyle/>
          <a:p>
            <a:pPr eaLnBrk="1" hangingPunct="1"/>
            <a:r>
              <a:rPr lang="de-CH" altLang="en-US"/>
              <a:t>Glaube an dämonische Ursache</a:t>
            </a:r>
          </a:p>
        </p:txBody>
      </p:sp>
      <p:sp>
        <p:nvSpPr>
          <p:cNvPr id="6149" name="Text Box 7"/>
          <p:cNvSpPr txBox="1">
            <a:spLocks noChangeArrowheads="1"/>
          </p:cNvSpPr>
          <p:nvPr/>
        </p:nvSpPr>
        <p:spPr bwMode="auto">
          <a:xfrm>
            <a:off x="1798639" y="1461264"/>
            <a:ext cx="7381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CH" altLang="en-US"/>
              <a:t>Untersuchung an 343 Patienten mit hoher Religiosität</a:t>
            </a:r>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9063" y="1827977"/>
            <a:ext cx="6581274" cy="3978461"/>
          </a:xfrm>
          <a:prstGeom prst="rect">
            <a:avLst/>
          </a:prstGeom>
        </p:spPr>
      </p:pic>
    </p:spTree>
    <p:extLst>
      <p:ext uri="{BB962C8B-B14F-4D97-AF65-F5344CB8AC3E}">
        <p14:creationId xmlns:p14="http://schemas.microsoft.com/office/powerpoint/2010/main" val="3079893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AE046C66-7E23-49D2-8674-49E782DF31D2}"/>
              </a:ext>
            </a:extLst>
          </p:cNvPr>
          <p:cNvSpPr/>
          <p:nvPr/>
        </p:nvSpPr>
        <p:spPr>
          <a:xfrm>
            <a:off x="6268631" y="3546100"/>
            <a:ext cx="3867042" cy="233935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194" name="Rectangle 8"/>
          <p:cNvSpPr>
            <a:spLocks noGrp="1" noChangeArrowheads="1"/>
          </p:cNvSpPr>
          <p:nvPr>
            <p:ph type="title"/>
          </p:nvPr>
        </p:nvSpPr>
        <p:spPr>
          <a:xfrm>
            <a:off x="1212493" y="733321"/>
            <a:ext cx="8704937" cy="814388"/>
          </a:xfrm>
        </p:spPr>
        <p:txBody>
          <a:bodyPr/>
          <a:lstStyle/>
          <a:p>
            <a:pPr eaLnBrk="1" hangingPunct="1"/>
            <a:r>
              <a:rPr lang="de-CH" altLang="en-US" dirty="0"/>
              <a:t>Der Fall Anneliese </a:t>
            </a:r>
            <a:r>
              <a:rPr lang="de-CH" altLang="en-US" dirty="0" smtClean="0"/>
              <a:t>Michel 1976</a:t>
            </a:r>
            <a:endParaRPr lang="de-CH" altLang="en-US" dirty="0"/>
          </a:p>
        </p:txBody>
      </p:sp>
      <p:sp>
        <p:nvSpPr>
          <p:cNvPr id="8195" name="Rectangle 9"/>
          <p:cNvSpPr>
            <a:spLocks noGrp="1" noChangeArrowheads="1"/>
          </p:cNvSpPr>
          <p:nvPr>
            <p:ph type="body" sz="half" idx="1"/>
          </p:nvPr>
        </p:nvSpPr>
        <p:spPr>
          <a:xfrm>
            <a:off x="1655806" y="1535041"/>
            <a:ext cx="4300151" cy="4587875"/>
          </a:xfrm>
        </p:spPr>
        <p:txBody>
          <a:bodyPr>
            <a:noAutofit/>
          </a:bodyPr>
          <a:lstStyle/>
          <a:p>
            <a:pPr marL="0" indent="0">
              <a:buNone/>
            </a:pPr>
            <a:r>
              <a:rPr lang="de-CH" altLang="en-US" sz="2200" dirty="0"/>
              <a:t>Die angehende Lehrerin aus einem streng katholischen Elternhaus, die von sieben verschiedenen Ärzten fast sieben Jahre lang behandelt worden war (u.a. wegen Epilepsie), starb 1976 an den Folgen von Unterernährung und Entkräftung. In den letzten Monaten ihres Lebens war mit Genehmigung des Würzburger Bischofs von Pater Arnold Renz und Pfarrer Ernst Alt der Große Exorzismus nach dem Rituale Romanum für sie gebetet worden. </a:t>
            </a:r>
          </a:p>
        </p:txBody>
      </p:sp>
      <p:pic>
        <p:nvPicPr>
          <p:cNvPr id="8196" name="Picture 7" descr="Anneliese_Michel"/>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0" y="1535041"/>
            <a:ext cx="1438275" cy="2217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Rectangle 10"/>
          <p:cNvSpPr>
            <a:spLocks noGrp="1" noChangeArrowheads="1"/>
          </p:cNvSpPr>
          <p:nvPr>
            <p:ph sz="quarter" idx="3"/>
          </p:nvPr>
        </p:nvSpPr>
        <p:spPr>
          <a:xfrm>
            <a:off x="6173488" y="1535040"/>
            <a:ext cx="4265912" cy="2217737"/>
          </a:xfrm>
        </p:spPr>
        <p:txBody>
          <a:bodyPr>
            <a:normAutofit/>
          </a:bodyPr>
          <a:lstStyle/>
          <a:p>
            <a:pPr marL="0" indent="0">
              <a:buNone/>
            </a:pPr>
            <a:r>
              <a:rPr lang="de-CH" altLang="en-US" sz="2200" dirty="0"/>
              <a:t>Schon mehrere Jahre lang hatte sie auffallend wenig gegessen und in den letzten Wochen schließlich jegliche </a:t>
            </a:r>
            <a:r>
              <a:rPr lang="de-CH" altLang="en-US" sz="2200" dirty="0" smtClean="0"/>
              <a:t>Nahrungsaufnahme </a:t>
            </a:r>
            <a:r>
              <a:rPr lang="de-CH" altLang="en-US" sz="2200" dirty="0"/>
              <a:t>verweigert. Bei ihrem Tod wog sie nur noch 31 kg.</a:t>
            </a:r>
          </a:p>
        </p:txBody>
      </p:sp>
      <p:pic>
        <p:nvPicPr>
          <p:cNvPr id="6" name="Picture 7" descr="Requiem_Titel">
            <a:extLst>
              <a:ext uri="{FF2B5EF4-FFF2-40B4-BE49-F238E27FC236}">
                <a16:creationId xmlns:a16="http://schemas.microsoft.com/office/drawing/2014/main" xmlns="" id="{14DCC79B-4B3F-4100-B709-B9EFDCA1B9B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a:xfrm>
            <a:off x="6268631" y="3546100"/>
            <a:ext cx="1653272" cy="23393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feld 1">
            <a:extLst>
              <a:ext uri="{FF2B5EF4-FFF2-40B4-BE49-F238E27FC236}">
                <a16:creationId xmlns:a16="http://schemas.microsoft.com/office/drawing/2014/main" xmlns="" id="{E4EF15DB-BDC8-4EB7-9191-27A772D2B286}"/>
              </a:ext>
            </a:extLst>
          </p:cNvPr>
          <p:cNvSpPr txBox="1"/>
          <p:nvPr/>
        </p:nvSpPr>
        <p:spPr>
          <a:xfrm>
            <a:off x="8074622" y="3752777"/>
            <a:ext cx="1829229" cy="1477328"/>
          </a:xfrm>
          <a:prstGeom prst="rect">
            <a:avLst/>
          </a:prstGeom>
          <a:noFill/>
        </p:spPr>
        <p:txBody>
          <a:bodyPr wrap="square" rtlCol="0">
            <a:spAutoFit/>
          </a:bodyPr>
          <a:lstStyle/>
          <a:p>
            <a:r>
              <a:rPr lang="de-CH" dirty="0"/>
              <a:t>Sensible Inszenierung mit Sandra Hüller im Film «REQUIEM» 2006</a:t>
            </a:r>
          </a:p>
        </p:txBody>
      </p:sp>
    </p:spTree>
    <p:extLst>
      <p:ext uri="{BB962C8B-B14F-4D97-AF65-F5344CB8AC3E}">
        <p14:creationId xmlns:p14="http://schemas.microsoft.com/office/powerpoint/2010/main" val="2716035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 y="769984"/>
            <a:ext cx="9144000" cy="3875603"/>
          </a:xfrm>
          <a:prstGeom prst="rect">
            <a:avLst/>
          </a:prstGeom>
        </p:spPr>
      </p:pic>
      <p:sp>
        <p:nvSpPr>
          <p:cNvPr id="7" name="Textfeld 6"/>
          <p:cNvSpPr txBox="1"/>
          <p:nvPr/>
        </p:nvSpPr>
        <p:spPr>
          <a:xfrm>
            <a:off x="7470000" y="548616"/>
            <a:ext cx="1620216" cy="369332"/>
          </a:xfrm>
          <a:prstGeom prst="rect">
            <a:avLst/>
          </a:prstGeom>
          <a:noFill/>
        </p:spPr>
        <p:txBody>
          <a:bodyPr wrap="square" rtlCol="0">
            <a:spAutoFit/>
          </a:bodyPr>
          <a:lstStyle/>
          <a:p>
            <a:r>
              <a:rPr lang="de-CH" dirty="0"/>
              <a:t>2017</a:t>
            </a:r>
          </a:p>
        </p:txBody>
      </p:sp>
      <p:sp>
        <p:nvSpPr>
          <p:cNvPr id="2" name="Textfeld 1"/>
          <p:cNvSpPr txBox="1"/>
          <p:nvPr/>
        </p:nvSpPr>
        <p:spPr>
          <a:xfrm>
            <a:off x="772732" y="4866955"/>
            <a:ext cx="9018968" cy="954107"/>
          </a:xfrm>
          <a:prstGeom prst="rect">
            <a:avLst/>
          </a:prstGeom>
          <a:noFill/>
        </p:spPr>
        <p:txBody>
          <a:bodyPr wrap="square" rtlCol="0">
            <a:spAutoFit/>
          </a:bodyPr>
          <a:lstStyle/>
          <a:p>
            <a:r>
              <a:rPr lang="de-DE" sz="2800" dirty="0" smtClean="0">
                <a:latin typeface="Arial" charset="0"/>
              </a:rPr>
              <a:t>Exorzismus-Prozess 2017</a:t>
            </a:r>
            <a:endParaRPr lang="de-CH" sz="2800" dirty="0">
              <a:latin typeface="Arial" charset="0"/>
            </a:endParaRPr>
          </a:p>
          <a:p>
            <a:r>
              <a:rPr lang="de-DE" sz="2800" b="1" dirty="0">
                <a:latin typeface="Arial" charset="0"/>
              </a:rPr>
              <a:t>„Keine grausamen Killer, sondern spirituell Verirrte“</a:t>
            </a:r>
            <a:endParaRPr lang="de-CH" sz="2800" dirty="0">
              <a:latin typeface="Arial" charset="0"/>
            </a:endParaRPr>
          </a:p>
        </p:txBody>
      </p:sp>
    </p:spTree>
    <p:extLst>
      <p:ext uri="{BB962C8B-B14F-4D97-AF65-F5344CB8AC3E}">
        <p14:creationId xmlns:p14="http://schemas.microsoft.com/office/powerpoint/2010/main" val="491271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de-CH" altLang="en-US"/>
              <a:t>Krankheit oder Dämonie?</a:t>
            </a:r>
            <a:endParaRPr lang="de-DE" altLang="en-US"/>
          </a:p>
        </p:txBody>
      </p:sp>
      <p:sp>
        <p:nvSpPr>
          <p:cNvPr id="10243" name="Rectangle 3"/>
          <p:cNvSpPr>
            <a:spLocks noGrp="1" noChangeArrowheads="1"/>
          </p:cNvSpPr>
          <p:nvPr>
            <p:ph type="body" idx="1"/>
          </p:nvPr>
        </p:nvSpPr>
        <p:spPr/>
        <p:txBody>
          <a:bodyPr/>
          <a:lstStyle/>
          <a:p>
            <a:pPr eaLnBrk="1" hangingPunct="1">
              <a:lnSpc>
                <a:spcPct val="90000"/>
              </a:lnSpc>
            </a:pPr>
            <a:r>
              <a:rPr lang="de-DE" altLang="en-US" sz="2000" dirty="0"/>
              <a:t>Psychische Phänomene lassen die Frage der dämonischen Wirkung entstehen</a:t>
            </a:r>
          </a:p>
          <a:p>
            <a:pPr eaLnBrk="1" hangingPunct="1">
              <a:lnSpc>
                <a:spcPct val="90000"/>
              </a:lnSpc>
            </a:pPr>
            <a:r>
              <a:rPr lang="de-DE" altLang="en-US" sz="2000" dirty="0"/>
              <a:t>Sie wird gestellt von Patienten und von Seelsorgern, </a:t>
            </a:r>
          </a:p>
          <a:p>
            <a:pPr eaLnBrk="1" hangingPunct="1">
              <a:lnSpc>
                <a:spcPct val="90000"/>
              </a:lnSpc>
            </a:pPr>
            <a:r>
              <a:rPr lang="de-DE" altLang="en-US" sz="2000" u="sng" dirty="0"/>
              <a:t>Gründe</a:t>
            </a:r>
            <a:r>
              <a:rPr lang="de-DE" altLang="en-US" sz="2000" dirty="0"/>
              <a:t>: Stimmungsschwankungen. Wutausbrüche, </a:t>
            </a:r>
            <a:r>
              <a:rPr lang="de-DE" altLang="en-US" sz="2000" dirty="0" err="1"/>
              <a:t>haßerfüllte</a:t>
            </a:r>
            <a:r>
              <a:rPr lang="de-DE" altLang="en-US" sz="2000" dirty="0"/>
              <a:t> Abwertung einer geliebten Person, unkontrollierbare Ängste, </a:t>
            </a:r>
            <a:r>
              <a:rPr lang="de-DE" altLang="en-US" sz="2000" dirty="0" err="1"/>
              <a:t>Bewußtseinsveränderungen</a:t>
            </a:r>
            <a:r>
              <a:rPr lang="de-DE" altLang="en-US" sz="2000" dirty="0"/>
              <a:t> mit Gedächtnislücken, das </a:t>
            </a:r>
            <a:r>
              <a:rPr lang="de-DE" altLang="en-US" sz="2000" dirty="0" err="1"/>
              <a:t>Reissen</a:t>
            </a:r>
            <a:r>
              <a:rPr lang="de-DE" altLang="en-US" sz="2000" dirty="0"/>
              <a:t> nach Drogen oder Sex, Unsicherheiten über die eigene Person, plötzlich einschießende Impulse zur Selbstverletzung, Dissoziation – all diese Störungen werden so intensiv erlebt, und doch so fremd.</a:t>
            </a:r>
          </a:p>
          <a:p>
            <a:pPr eaLnBrk="1" hangingPunct="1">
              <a:lnSpc>
                <a:spcPct val="90000"/>
              </a:lnSpc>
            </a:pPr>
            <a:r>
              <a:rPr lang="de-DE" altLang="en-US" sz="3200" b="1" i="1" dirty="0">
                <a:solidFill>
                  <a:srgbClr val="FF0000"/>
                </a:solidFill>
              </a:rPr>
              <a:t>„Das bin ja gar nicht mehr ich selbst. Da ist etwas anderes, ja eine andere Person in mir, die mich bestimmt!“</a:t>
            </a:r>
          </a:p>
        </p:txBody>
      </p:sp>
    </p:spTree>
    <p:extLst>
      <p:ext uri="{BB962C8B-B14F-4D97-AF65-F5344CB8AC3E}">
        <p14:creationId xmlns:p14="http://schemas.microsoft.com/office/powerpoint/2010/main" val="3256742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6DB068F-F43C-450E-9875-6C7665755D3B}"/>
              </a:ext>
            </a:extLst>
          </p:cNvPr>
          <p:cNvSpPr>
            <a:spLocks noGrp="1"/>
          </p:cNvSpPr>
          <p:nvPr>
            <p:ph type="title"/>
          </p:nvPr>
        </p:nvSpPr>
        <p:spPr/>
        <p:txBody>
          <a:bodyPr/>
          <a:lstStyle/>
          <a:p>
            <a:r>
              <a:rPr lang="de-CH" dirty="0"/>
              <a:t>«Besessenheit» vs. «Okkulte Belastung»</a:t>
            </a:r>
          </a:p>
        </p:txBody>
      </p:sp>
      <p:sp>
        <p:nvSpPr>
          <p:cNvPr id="3" name="Inhaltsplatzhalter 2">
            <a:extLst>
              <a:ext uri="{FF2B5EF4-FFF2-40B4-BE49-F238E27FC236}">
                <a16:creationId xmlns:a16="http://schemas.microsoft.com/office/drawing/2014/main" xmlns="" id="{9564DF4C-1166-410F-A877-DCE518FD74E9}"/>
              </a:ext>
            </a:extLst>
          </p:cNvPr>
          <p:cNvSpPr>
            <a:spLocks noGrp="1"/>
          </p:cNvSpPr>
          <p:nvPr>
            <p:ph idx="4294967295"/>
          </p:nvPr>
        </p:nvSpPr>
        <p:spPr>
          <a:xfrm>
            <a:off x="2815389" y="1922463"/>
            <a:ext cx="7624011" cy="4206875"/>
          </a:xfrm>
        </p:spPr>
        <p:txBody>
          <a:bodyPr>
            <a:normAutofit fontScale="92500" lnSpcReduction="20000"/>
          </a:bodyPr>
          <a:lstStyle/>
          <a:p>
            <a:r>
              <a:rPr lang="de-CH" dirty="0"/>
              <a:t>Besessenheit</a:t>
            </a:r>
          </a:p>
          <a:p>
            <a:pPr lvl="1"/>
            <a:r>
              <a:rPr lang="de-CH" dirty="0"/>
              <a:t>Die Inbesitznahme eines Menschen durch eine fremde geistige (dämonische) Kraft, die durch den Besessenen ständig oder zeitweilig handelt. Übliche Ursachen der so verstandenen Besessenheit sollen </a:t>
            </a:r>
            <a:r>
              <a:rPr lang="de-CH" dirty="0" err="1"/>
              <a:t>Verfluchungen</a:t>
            </a:r>
            <a:r>
              <a:rPr lang="de-CH" dirty="0"/>
              <a:t> und Teufelspakte u.a. – Symptome: übermenschliche Kräfte, fremde Sprachen, Zurückschrecken vor heiligen Gegenständen, Weihwasser etc.</a:t>
            </a:r>
          </a:p>
          <a:p>
            <a:pPr lvl="1"/>
            <a:endParaRPr lang="de-CH" dirty="0"/>
          </a:p>
          <a:p>
            <a:r>
              <a:rPr lang="de-CH" dirty="0"/>
              <a:t>Okkulte Belastung (dämonische </a:t>
            </a:r>
            <a:r>
              <a:rPr lang="de-CH" dirty="0" err="1"/>
              <a:t>Umsessenheit</a:t>
            </a:r>
            <a:r>
              <a:rPr lang="de-CH" dirty="0"/>
              <a:t>)</a:t>
            </a:r>
          </a:p>
          <a:p>
            <a:pPr lvl="1"/>
            <a:r>
              <a:rPr lang="de-CH" dirty="0"/>
              <a:t>die dämonische Beeinflussung eines Menschen, die </a:t>
            </a:r>
            <a:r>
              <a:rPr lang="de-CH" dirty="0" smtClean="0"/>
              <a:t>nicht </a:t>
            </a:r>
            <a:r>
              <a:rPr lang="de-CH" dirty="0"/>
              <a:t>den Grad einer Besessenheit erreicht. Die Ursachen werden in der Berührung mit "okkulten"  Sünden gesehen (breites Spektrum magischen Handlungen, Lesen okkulter Literatur, Drogen etc.). Speziell: Belastung durch Vorfahren.</a:t>
            </a:r>
          </a:p>
        </p:txBody>
      </p:sp>
      <p:sp>
        <p:nvSpPr>
          <p:cNvPr id="4" name="Rechteck 3"/>
          <p:cNvSpPr/>
          <p:nvPr/>
        </p:nvSpPr>
        <p:spPr>
          <a:xfrm>
            <a:off x="0" y="1969994"/>
            <a:ext cx="2628900" cy="1896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169369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de-CH" altLang="en-US" sz="3200" dirty="0"/>
              <a:t>„Diagnostik“ der „okkulten Belastung“</a:t>
            </a:r>
            <a:endParaRPr lang="de-DE" altLang="en-US" sz="3200" dirty="0"/>
          </a:p>
        </p:txBody>
      </p:sp>
      <p:sp>
        <p:nvSpPr>
          <p:cNvPr id="18435" name="Rectangle 3"/>
          <p:cNvSpPr>
            <a:spLocks noGrp="1" noChangeArrowheads="1"/>
          </p:cNvSpPr>
          <p:nvPr>
            <p:ph type="body" idx="4294967295"/>
          </p:nvPr>
        </p:nvSpPr>
        <p:spPr>
          <a:xfrm>
            <a:off x="2815389" y="1897063"/>
            <a:ext cx="7624011" cy="4529137"/>
          </a:xfrm>
        </p:spPr>
        <p:txBody>
          <a:bodyPr>
            <a:normAutofit lnSpcReduction="10000"/>
          </a:bodyPr>
          <a:lstStyle/>
          <a:p>
            <a:pPr eaLnBrk="1" hangingPunct="1"/>
            <a:r>
              <a:rPr lang="de-CH" altLang="en-US" dirty="0"/>
              <a:t>Checklisten (vgl. Charles Kraft, S. 119 ff.)</a:t>
            </a:r>
          </a:p>
          <a:p>
            <a:pPr eaLnBrk="1" hangingPunct="1"/>
            <a:r>
              <a:rPr lang="de-CH" altLang="en-US" dirty="0"/>
              <a:t>Befragung (inklusive das „Ansprechen von Dämonen“ – vgl. Charles Kraft)</a:t>
            </a:r>
          </a:p>
          <a:p>
            <a:pPr eaLnBrk="1" hangingPunct="1"/>
            <a:r>
              <a:rPr lang="de-CH" altLang="en-US" dirty="0"/>
              <a:t>Seherische Diagnostik: manche Menschen können </a:t>
            </a:r>
            <a:r>
              <a:rPr lang="de-DE" altLang="en-US" dirty="0"/>
              <a:t> angeblich durch Eingebung  und durch  innere  Bilder eine solche okkulte Belastung ohne jegliche Anamnese‑Erhebung  feststellen. Suggestive Fragen: z.B.: "Ich sehe eine schwarze Katze ‑  ruft dies irgendwelche Erinnerungen in Ihnen wach?", "Ich muss ganz stark an Ehebruch denken ‑ fällt Ihnen dazu etwas ein?"</a:t>
            </a:r>
            <a:endParaRPr lang="de-CH" altLang="en-US" dirty="0"/>
          </a:p>
          <a:p>
            <a:pPr eaLnBrk="1" hangingPunct="1"/>
            <a:endParaRPr lang="de-DE" altLang="en-US" dirty="0"/>
          </a:p>
        </p:txBody>
      </p:sp>
      <p:sp>
        <p:nvSpPr>
          <p:cNvPr id="4" name="Rechteck 3"/>
          <p:cNvSpPr/>
          <p:nvPr/>
        </p:nvSpPr>
        <p:spPr>
          <a:xfrm>
            <a:off x="0" y="1969994"/>
            <a:ext cx="2628900" cy="1896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238357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Vorlage_Modul1" id="{84EABF2B-CE86-456E-B08D-DD3079E3FACA}" vid="{74B5B4BC-F29D-43EC-9796-8FE3F81D20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PPT_Vorlage_Modul1</Template>
  <TotalTime>0</TotalTime>
  <Words>3395</Words>
  <Application>Microsoft Office PowerPoint</Application>
  <PresentationFormat>Benutzerdefiniert</PresentationFormat>
  <Paragraphs>264</Paragraphs>
  <Slides>30</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30</vt:i4>
      </vt:variant>
    </vt:vector>
  </HeadingPairs>
  <TitlesOfParts>
    <vt:vector size="36" baseType="lpstr">
      <vt:lpstr>Arial</vt:lpstr>
      <vt:lpstr>Calibri</vt:lpstr>
      <vt:lpstr>Cambria</vt:lpstr>
      <vt:lpstr>Courier New</vt:lpstr>
      <vt:lpstr>Tahoma</vt:lpstr>
      <vt:lpstr>Office Theme</vt:lpstr>
      <vt:lpstr>Religionssensibler therapeutischer Umgang mit  Dämonenglaube und Okkultismus</vt:lpstr>
      <vt:lpstr>Fallbeispiele und Häufigkeit im christlichen Kontext</vt:lpstr>
      <vt:lpstr>Ein Beispiel</vt:lpstr>
      <vt:lpstr>Glaube an dämonische Ursache</vt:lpstr>
      <vt:lpstr>Der Fall Anneliese Michel 1976</vt:lpstr>
      <vt:lpstr>PowerPoint-Präsentation</vt:lpstr>
      <vt:lpstr>Krankheit oder Dämonie?</vt:lpstr>
      <vt:lpstr>«Besessenheit» vs. «Okkulte Belastung»</vt:lpstr>
      <vt:lpstr>„Diagnostik“ der „okkulten Belastung“</vt:lpstr>
      <vt:lpstr>Dämonentypologie (nach C. Kraft)</vt:lpstr>
      <vt:lpstr>Therapeutische Ansätze (freikirchlich)</vt:lpstr>
      <vt:lpstr>Exorzismus - katholisch</vt:lpstr>
      <vt:lpstr>Transkulturelle Formen  dämonischer Interpretationen</vt:lpstr>
      <vt:lpstr>Islam: Jinn-Konzept</vt:lpstr>
      <vt:lpstr>Islam und Volkstradition</vt:lpstr>
      <vt:lpstr>Interpretation Jinn – Saudi-Arabien</vt:lpstr>
      <vt:lpstr>Hinduismus</vt:lpstr>
      <vt:lpstr>Szenenbilder aus «Kusum»</vt:lpstr>
      <vt:lpstr>Gemeinsamkeiten exorzistischer Rituale transkulturell</vt:lpstr>
      <vt:lpstr>Therapeutischer Umgang mit spiritueller Deutung</vt:lpstr>
      <vt:lpstr>Umgang mit spiritueller Deutung</vt:lpstr>
      <vt:lpstr>Unterschiedliche Problembeschreibung</vt:lpstr>
      <vt:lpstr>A. Deskriptive Beschreibung</vt:lpstr>
      <vt:lpstr>B. Kausale Beschreibung      („Okkult-Diagnose“)</vt:lpstr>
      <vt:lpstr>Procedere</vt:lpstr>
      <vt:lpstr>Erfahrung vs. Deutung</vt:lpstr>
      <vt:lpstr>Leitlinien in der Bewertung</vt:lpstr>
      <vt:lpstr>Alternativen zur Okkultdeutung</vt:lpstr>
      <vt:lpstr>Danke für die Aufmerksamkeit!</vt:lpstr>
      <vt:lpstr>Literatur / Websites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Religionssensibler therapeutischer Umgang mit Dämonenglaube, und Okkultismus</dc:title>
  <dc:creator>Samuel Pfeifer</dc:creator>
  <cp:keywords>Religionssensibler Umgang mit dämonischen Deutungen psychischer Störungen</cp:keywords>
  <cp:lastModifiedBy>Samuel Pfeifer</cp:lastModifiedBy>
  <cp:revision>12</cp:revision>
  <dcterms:created xsi:type="dcterms:W3CDTF">2017-03-11T14:38:54Z</dcterms:created>
  <dcterms:modified xsi:type="dcterms:W3CDTF">2017-11-20T11:08:03Z</dcterms:modified>
</cp:coreProperties>
</file>